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14" r:id="rId2"/>
    <p:sldId id="284" r:id="rId3"/>
    <p:sldId id="286" r:id="rId4"/>
    <p:sldId id="418" r:id="rId5"/>
    <p:sldId id="416" r:id="rId6"/>
    <p:sldId id="415" r:id="rId7"/>
    <p:sldId id="288" r:id="rId8"/>
    <p:sldId id="292" r:id="rId9"/>
    <p:sldId id="291" r:id="rId10"/>
    <p:sldId id="426" r:id="rId11"/>
    <p:sldId id="428" r:id="rId12"/>
    <p:sldId id="417" r:id="rId13"/>
    <p:sldId id="434" r:id="rId14"/>
    <p:sldId id="422" r:id="rId15"/>
    <p:sldId id="429" r:id="rId16"/>
    <p:sldId id="423" r:id="rId17"/>
    <p:sldId id="424" r:id="rId18"/>
    <p:sldId id="430" r:id="rId19"/>
    <p:sldId id="425" r:id="rId20"/>
    <p:sldId id="394" r:id="rId21"/>
    <p:sldId id="431" r:id="rId22"/>
    <p:sldId id="432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322" r:id="rId43"/>
    <p:sldId id="326" r:id="rId44"/>
    <p:sldId id="327" r:id="rId45"/>
    <p:sldId id="421" r:id="rId46"/>
    <p:sldId id="427" r:id="rId47"/>
    <p:sldId id="296" r:id="rId48"/>
    <p:sldId id="43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3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67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11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56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EA902EF-D18C-C479-F8BA-422C250079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D3C8145-1C6D-206C-1A97-C5B5C8E1B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4B86916-4EB3-7632-D643-9E922E9749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259F2C-B989-5B45-88F5-F9B642BB13B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0292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3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4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2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39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11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169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4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100E7-72DD-460E-A310-48F90F8D1EDD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6CFF34-AC1B-4CFE-BFF1-A0878F3A2A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4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Analyzing</a:t>
            </a:r>
            <a:r>
              <a:rPr lang="en-GB" dirty="0"/>
              <a:t> networks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AIMS Day 3</a:t>
            </a:r>
          </a:p>
        </p:txBody>
      </p:sp>
    </p:spTree>
    <p:extLst>
      <p:ext uri="{BB962C8B-B14F-4D97-AF65-F5344CB8AC3E}">
        <p14:creationId xmlns:p14="http://schemas.microsoft.com/office/powerpoint/2010/main" val="2918380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0B7C92-CEB4-A4F1-26CF-FBFE912DC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15729"/>
            <a:ext cx="7772400" cy="56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4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120428-6DEB-BCF4-AFFC-F74F62722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35537"/>
            <a:ext cx="7772400" cy="558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7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00188" cy="4351338"/>
          </a:xfrm>
        </p:spPr>
        <p:txBody>
          <a:bodyPr/>
          <a:lstStyle/>
          <a:p>
            <a:r>
              <a:rPr lang="en-GB" dirty="0"/>
              <a:t>We can define the social network of Namibia using mobile phone data</a:t>
            </a:r>
          </a:p>
          <a:p>
            <a:r>
              <a:rPr lang="en-GB" dirty="0"/>
              <a:t>Then, analyse connections between communities</a:t>
            </a:r>
          </a:p>
          <a:p>
            <a:pPr lvl="1"/>
            <a:r>
              <a:rPr lang="en-GB" dirty="0"/>
              <a:t>Which are most connected?</a:t>
            </a:r>
          </a:p>
          <a:p>
            <a:pPr lvl="1"/>
            <a:r>
              <a:rPr lang="en-GB" dirty="0"/>
              <a:t>How will malaria spread throughout the country?</a:t>
            </a:r>
          </a:p>
          <a:p>
            <a:r>
              <a:rPr lang="en-GB" dirty="0"/>
              <a:t>Community detection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10960" r="25935" b="12052"/>
          <a:stretch/>
        </p:blipFill>
        <p:spPr>
          <a:xfrm>
            <a:off x="7038388" y="1690688"/>
            <a:ext cx="4795803" cy="42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21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872E8-3591-B6D8-4590-E5714E42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 for disease/malaria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B189A-177B-669B-85CF-FD70B9835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2276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0A506E-0745-EA58-8813-4D83D4303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588" y="1581115"/>
            <a:ext cx="4710384" cy="4840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7323E-C001-BA1C-751D-10073F0E355B}"/>
              </a:ext>
            </a:extLst>
          </p:cNvPr>
          <p:cNvSpPr txBox="1"/>
          <p:nvPr/>
        </p:nvSpPr>
        <p:spPr>
          <a:xfrm>
            <a:off x="6468091" y="642147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elifesciences.org</a:t>
            </a:r>
            <a:r>
              <a:rPr lang="en-US" dirty="0"/>
              <a:t>/articles/43510</a:t>
            </a:r>
          </a:p>
        </p:txBody>
      </p:sp>
      <p:pic>
        <p:nvPicPr>
          <p:cNvPr id="1028" name="Picture 4" descr="figure 2">
            <a:extLst>
              <a:ext uri="{FF2B5EF4-FFF2-40B4-BE49-F238E27FC236}">
                <a16:creationId xmlns:a16="http://schemas.microsoft.com/office/drawing/2014/main" id="{F74B6EC9-3C39-BECD-EB63-6C87A2E31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28" y="1451112"/>
            <a:ext cx="3700857" cy="484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C64706-D8B4-8A89-6142-88124EE63085}"/>
              </a:ext>
            </a:extLst>
          </p:cNvPr>
          <p:cNvSpPr txBox="1"/>
          <p:nvPr/>
        </p:nvSpPr>
        <p:spPr>
          <a:xfrm>
            <a:off x="108178" y="6371743"/>
            <a:ext cx="6259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/article/10.1186/1475-2875-11-205</a:t>
            </a:r>
          </a:p>
        </p:txBody>
      </p:sp>
    </p:spTree>
    <p:extLst>
      <p:ext uri="{BB962C8B-B14F-4D97-AF65-F5344CB8AC3E}">
        <p14:creationId xmlns:p14="http://schemas.microsoft.com/office/powerpoint/2010/main" val="388076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542C-E2B5-D31B-E292-1E59BA80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21924-5AAC-5F8B-19CA-B8C1F4351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3026" cy="4351338"/>
          </a:xfrm>
        </p:spPr>
        <p:txBody>
          <a:bodyPr/>
          <a:lstStyle/>
          <a:p>
            <a:r>
              <a:rPr lang="en-US" dirty="0"/>
              <a:t>Centrality: How “central” is a node to a network?</a:t>
            </a:r>
          </a:p>
          <a:p>
            <a:pPr lvl="1"/>
            <a:r>
              <a:rPr lang="en-US" dirty="0"/>
              <a:t>How central is a town to the overall mobility and transmission network?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72718-A6D2-ABBA-B1E7-224A0A21F3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18" t="18886" b="34344"/>
          <a:stretch/>
        </p:blipFill>
        <p:spPr>
          <a:xfrm>
            <a:off x="6649277" y="1690687"/>
            <a:ext cx="4892283" cy="38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11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253C-5A11-19BF-28A3-ABFDFB1B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A3A9-D48C-E704-EB2D-EC592F9A8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7304" cy="4351338"/>
          </a:xfrm>
        </p:spPr>
        <p:txBody>
          <a:bodyPr/>
          <a:lstStyle/>
          <a:p>
            <a:r>
              <a:rPr lang="en-US" dirty="0"/>
              <a:t>Degree centrality</a:t>
            </a:r>
          </a:p>
          <a:p>
            <a:pPr lvl="1"/>
            <a:r>
              <a:rPr lang="en-US" dirty="0"/>
              <a:t>Most straightforward; how strong of a connection does a place have with others?</a:t>
            </a:r>
          </a:p>
          <a:p>
            <a:pPr lvl="1"/>
            <a:r>
              <a:rPr lang="en-US" dirty="0"/>
              <a:t>How many people travel to this place per day?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11D9F-0309-C207-A0D8-87E1BEBB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861" y="4001294"/>
            <a:ext cx="4450537" cy="2708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803E8-0873-85AB-647C-FC690F184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411" y="0"/>
            <a:ext cx="4424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0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7959-7C7C-5F02-A192-0CD0F5FB6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D2D52-5C6E-A4A1-FDFD-0C75DAF21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44748" cy="4351338"/>
          </a:xfrm>
        </p:spPr>
        <p:txBody>
          <a:bodyPr/>
          <a:lstStyle/>
          <a:p>
            <a:r>
              <a:rPr lang="en-US" dirty="0"/>
              <a:t>Closeness centrality</a:t>
            </a:r>
          </a:p>
          <a:p>
            <a:pPr lvl="1"/>
            <a:r>
              <a:rPr lang="en-US" dirty="0"/>
              <a:t>How hard is it to get to other nodes in the network?</a:t>
            </a:r>
          </a:p>
          <a:p>
            <a:pPr lvl="1"/>
            <a:r>
              <a:rPr lang="en-US" dirty="0"/>
              <a:t>In a disease context: How quickly would a disease spread from here to large parts of the country?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6D36D-A56F-6D6D-7533-0A2F44A7F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80" y="0"/>
            <a:ext cx="390809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D86A1A-4A1B-450E-5D1A-05FAB1FEE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48" y="4094286"/>
            <a:ext cx="4837043" cy="25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8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7B73-1196-56EF-4D58-28183CC3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044E4-E4BE-DBD0-B688-9D2D43A15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83287" cy="4351338"/>
          </a:xfrm>
        </p:spPr>
        <p:txBody>
          <a:bodyPr/>
          <a:lstStyle/>
          <a:p>
            <a:r>
              <a:rPr lang="en-US" dirty="0"/>
              <a:t>Betweenness centrality</a:t>
            </a:r>
          </a:p>
          <a:p>
            <a:pPr lvl="1"/>
            <a:r>
              <a:rPr lang="en-US" dirty="0"/>
              <a:t>How often do you pass through a node when going from point 1 to point 2?</a:t>
            </a:r>
          </a:p>
          <a:p>
            <a:pPr lvl="1"/>
            <a:r>
              <a:rPr lang="en-US" dirty="0"/>
              <a:t>Denotes places where disease may be very likely to pass through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E8D06-8C3E-F1C4-A7AB-E2239E11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167" y="0"/>
            <a:ext cx="375483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4A8B0D-FE7A-375C-0CE0-13C20178A213}"/>
              </a:ext>
            </a:extLst>
          </p:cNvPr>
          <p:cNvSpPr/>
          <p:nvPr/>
        </p:nvSpPr>
        <p:spPr>
          <a:xfrm>
            <a:off x="8448261" y="0"/>
            <a:ext cx="993913" cy="556591"/>
          </a:xfrm>
          <a:prstGeom prst="rect">
            <a:avLst/>
          </a:prstGeom>
          <a:solidFill>
            <a:srgbClr val="223B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F529B-9C56-8D88-A5D1-2943B0336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91" y="3761709"/>
            <a:ext cx="5711687" cy="30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4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C5CB-ED8F-E84D-B4AC-6018005E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6D0F34-5AA5-8F89-8296-32DEF75F5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870" cy="4351338"/>
          </a:xfrm>
        </p:spPr>
        <p:txBody>
          <a:bodyPr/>
          <a:lstStyle/>
          <a:p>
            <a:r>
              <a:rPr lang="en-US" dirty="0"/>
              <a:t>Eigenvector centrality</a:t>
            </a:r>
          </a:p>
          <a:p>
            <a:pPr lvl="1"/>
            <a:r>
              <a:rPr lang="en-US" dirty="0"/>
              <a:t>Measure of contribution of each node to travel across the network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AEA12-ACF9-34C5-7270-E68A728D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96" y="2062094"/>
            <a:ext cx="4859130" cy="295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9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9462-6ECC-5324-AF2A-37B4184CA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72AAB-E185-C8A3-FD42-BF36BB0EC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4617"/>
            <a:ext cx="10515600" cy="2032346"/>
          </a:xfrm>
        </p:spPr>
        <p:txBody>
          <a:bodyPr/>
          <a:lstStyle/>
          <a:p>
            <a:r>
              <a:rPr lang="en-US" dirty="0"/>
              <a:t>Most of the time, you will use more than one metric to summarize the importance of a location</a:t>
            </a:r>
          </a:p>
          <a:p>
            <a:pPr lvl="1"/>
            <a:r>
              <a:rPr lang="en-US" dirty="0"/>
              <a:t>What is the degree centrality of A on the left? The right?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1DC76-D1AD-77EE-D4D2-8406ABA02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500" y="1584740"/>
            <a:ext cx="5207000" cy="233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D61803-2354-D014-3CE1-C69A6CC22F19}"/>
              </a:ext>
            </a:extLst>
          </p:cNvPr>
          <p:cNvSpPr txBox="1"/>
          <p:nvPr/>
        </p:nvSpPr>
        <p:spPr>
          <a:xfrm>
            <a:off x="4373217" y="231395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79DE87-12DC-F8D8-03C5-927C4A42D3DD}"/>
              </a:ext>
            </a:extLst>
          </p:cNvPr>
          <p:cNvSpPr txBox="1"/>
          <p:nvPr/>
        </p:nvSpPr>
        <p:spPr>
          <a:xfrm>
            <a:off x="7237368" y="250856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85098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C09F-6BBF-4A59-BA4A-6E92B26F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you do with these models?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E8A3-2583-49FC-BCA0-ED08FD08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2052" cy="4351338"/>
          </a:xfrm>
        </p:spPr>
        <p:txBody>
          <a:bodyPr/>
          <a:lstStyle/>
          <a:p>
            <a:r>
              <a:rPr lang="en-GB" dirty="0"/>
              <a:t>These models useful when your research question are </a:t>
            </a:r>
            <a:r>
              <a:rPr lang="en-GB" b="1" dirty="0"/>
              <a:t>spatial</a:t>
            </a:r>
          </a:p>
          <a:p>
            <a:pPr lvl="1"/>
            <a:r>
              <a:rPr lang="en-GB" dirty="0"/>
              <a:t>Some places differ</a:t>
            </a:r>
          </a:p>
          <a:p>
            <a:r>
              <a:rPr lang="en-GB" dirty="0"/>
              <a:t>Account for transmission rates in different areas</a:t>
            </a:r>
          </a:p>
          <a:p>
            <a:pPr lvl="1"/>
            <a:r>
              <a:rPr lang="en-US" dirty="0"/>
              <a:t>Mosquitoes in some areas but not others</a:t>
            </a:r>
          </a:p>
          <a:p>
            <a:r>
              <a:rPr lang="en-US" dirty="0"/>
              <a:t>Account for emergence and spread</a:t>
            </a:r>
          </a:p>
          <a:p>
            <a:r>
              <a:rPr lang="en-US" dirty="0"/>
              <a:t>Account for different policies</a:t>
            </a:r>
          </a:p>
        </p:txBody>
      </p:sp>
      <p:pic>
        <p:nvPicPr>
          <p:cNvPr id="1026" name="Picture 2" descr="Malaria is coming back to South Europe, just lol">
            <a:extLst>
              <a:ext uri="{FF2B5EF4-FFF2-40B4-BE49-F238E27FC236}">
                <a16:creationId xmlns:a16="http://schemas.microsoft.com/office/drawing/2014/main" id="{C56FF042-DEBC-4DDD-99AB-732B30230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68" y="1458166"/>
            <a:ext cx="4209585" cy="25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t1pzbWQLk7maAmK">
            <a:hlinkClick r:id="" action="ppaction://media"/>
            <a:extLst>
              <a:ext uri="{FF2B5EF4-FFF2-40B4-BE49-F238E27FC236}">
                <a16:creationId xmlns:a16="http://schemas.microsoft.com/office/drawing/2014/main" id="{DAF05C80-CF55-427E-BF9C-230862502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87291" y="4118041"/>
            <a:ext cx="4002338" cy="22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10960" r="25935" b="12052"/>
          <a:stretch/>
        </p:blipFill>
        <p:spPr>
          <a:xfrm>
            <a:off x="6943615" y="1690688"/>
            <a:ext cx="4768094" cy="4224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39" t="39356" r="12532" b="39362"/>
          <a:stretch/>
        </p:blipFill>
        <p:spPr>
          <a:xfrm>
            <a:off x="9864436" y="3769650"/>
            <a:ext cx="1152024" cy="1925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Network-level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50527" cy="4351338"/>
          </a:xfrm>
        </p:spPr>
        <p:txBody>
          <a:bodyPr>
            <a:normAutofit/>
          </a:bodyPr>
          <a:lstStyle/>
          <a:p>
            <a:r>
              <a:rPr lang="en-GB" dirty="0"/>
              <a:t>What if we wanted to get a view of the overall connectivity and partitioning?</a:t>
            </a:r>
          </a:p>
          <a:p>
            <a:pPr lvl="1"/>
            <a:r>
              <a:rPr lang="en-GB" dirty="0"/>
              <a:t>Which areas are most connected?</a:t>
            </a:r>
          </a:p>
          <a:p>
            <a:pPr lvl="1"/>
            <a:r>
              <a:rPr lang="en-GB" dirty="0"/>
              <a:t>If one location has a malaria outbreak, where is it most likely to go from there?</a:t>
            </a:r>
          </a:p>
        </p:txBody>
      </p:sp>
    </p:spTree>
    <p:extLst>
      <p:ext uri="{BB962C8B-B14F-4D97-AF65-F5344CB8AC3E}">
        <p14:creationId xmlns:p14="http://schemas.microsoft.com/office/powerpoint/2010/main" val="195586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7BF4-B066-EF29-0394-93DC1D78E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Network-level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06811-DD9B-360B-6A1A-67C3F3CF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8826" cy="4351338"/>
          </a:xfrm>
        </p:spPr>
        <p:txBody>
          <a:bodyPr/>
          <a:lstStyle/>
          <a:p>
            <a:r>
              <a:rPr lang="en-GB" b="1" dirty="0"/>
              <a:t>Community detection</a:t>
            </a:r>
          </a:p>
          <a:p>
            <a:pPr lvl="1"/>
            <a:r>
              <a:rPr lang="en-GB" dirty="0"/>
              <a:t>For policy: Create maps that draw “communities” – relatively isolated groups</a:t>
            </a:r>
          </a:p>
          <a:p>
            <a:r>
              <a:rPr lang="en-GB" dirty="0"/>
              <a:t>Clustering coefficients: How “clustered” are the communities?</a:t>
            </a:r>
          </a:p>
          <a:p>
            <a:r>
              <a:rPr lang="en-GB" dirty="0"/>
              <a:t>Degree distribution: How is the connectivity distributed?</a:t>
            </a:r>
          </a:p>
          <a:p>
            <a:endParaRPr lang="en-US" dirty="0"/>
          </a:p>
        </p:txBody>
      </p:sp>
      <p:pic>
        <p:nvPicPr>
          <p:cNvPr id="4" name="Picture 3" descr="Communities-movement.jpg">
            <a:extLst>
              <a:ext uri="{FF2B5EF4-FFF2-40B4-BE49-F238E27FC236}">
                <a16:creationId xmlns:a16="http://schemas.microsoft.com/office/drawing/2014/main" id="{4068FC1C-56A1-BD26-BD9E-3250197C865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3496" y="1"/>
            <a:ext cx="4283891" cy="34290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194" name="Picture 2" descr="Degree Distribution">
            <a:extLst>
              <a:ext uri="{FF2B5EF4-FFF2-40B4-BE49-F238E27FC236}">
                <a16:creationId xmlns:a16="http://schemas.microsoft.com/office/drawing/2014/main" id="{1C1D1A68-867F-AC6A-9EF6-4CCF506ED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96" y="3498574"/>
            <a:ext cx="2922103" cy="292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47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60DCB-6A57-E0A2-4760-E929B4E2B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0504-EF63-6D1F-B064-79B42F183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99AB2-6E21-041F-E0CE-DB5DDD770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88206"/>
            <a:ext cx="7772400" cy="54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87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4636" cy="4351338"/>
          </a:xfrm>
        </p:spPr>
        <p:txBody>
          <a:bodyPr/>
          <a:lstStyle/>
          <a:p>
            <a:r>
              <a:rPr lang="en-GB" dirty="0"/>
              <a:t>A network with </a:t>
            </a:r>
            <a:r>
              <a:rPr lang="en-GB" i="1" dirty="0"/>
              <a:t>n</a:t>
            </a:r>
            <a:r>
              <a:rPr lang="en-GB" dirty="0"/>
              <a:t> nodes can be represented as </a:t>
            </a:r>
            <a:r>
              <a:rPr lang="en-GB" i="1" dirty="0"/>
              <a:t>n x n adjacency </a:t>
            </a:r>
            <a:r>
              <a:rPr lang="en-GB" dirty="0"/>
              <a:t>matrix</a:t>
            </a:r>
          </a:p>
          <a:p>
            <a:pPr lvl="1"/>
            <a:r>
              <a:rPr lang="en-GB" dirty="0"/>
              <a:t>Could represent people, communities, or something else</a:t>
            </a:r>
          </a:p>
          <a:p>
            <a:pPr lvl="1"/>
            <a:r>
              <a:rPr lang="en-GB" dirty="0"/>
              <a:t>Connection could be communication, or sharing a space (visiting the same house)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7703127" y="858982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8437418" y="199967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9444181" y="365125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10478654" y="1646599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7790872" y="3588328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10155381" y="3108037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5" name="Straight Connector 14"/>
          <p:cNvCxnSpPr>
            <a:stCxn id="4" idx="4"/>
            <a:endCxn id="7" idx="1"/>
          </p:cNvCxnSpPr>
          <p:nvPr/>
        </p:nvCxnSpPr>
        <p:spPr>
          <a:xfrm>
            <a:off x="8026400" y="1496291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6"/>
            <a:endCxn id="8" idx="2"/>
          </p:cNvCxnSpPr>
          <p:nvPr/>
        </p:nvCxnSpPr>
        <p:spPr>
          <a:xfrm flipV="1">
            <a:off x="8349673" y="683780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5"/>
            <a:endCxn id="9" idx="1"/>
          </p:cNvCxnSpPr>
          <p:nvPr/>
        </p:nvCxnSpPr>
        <p:spPr>
          <a:xfrm>
            <a:off x="9996043" y="909102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5"/>
            <a:endCxn id="9" idx="2"/>
          </p:cNvCxnSpPr>
          <p:nvPr/>
        </p:nvCxnSpPr>
        <p:spPr>
          <a:xfrm>
            <a:off x="8254989" y="1402959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4"/>
          </p:cNvCxnSpPr>
          <p:nvPr/>
        </p:nvCxnSpPr>
        <p:spPr>
          <a:xfrm flipH="1">
            <a:off x="8279251" y="2636982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1" idx="2"/>
          </p:cNvCxnSpPr>
          <p:nvPr/>
        </p:nvCxnSpPr>
        <p:spPr>
          <a:xfrm flipV="1">
            <a:off x="8391225" y="3426692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5"/>
            <a:endCxn id="11" idx="1"/>
          </p:cNvCxnSpPr>
          <p:nvPr/>
        </p:nvCxnSpPr>
        <p:spPr>
          <a:xfrm>
            <a:off x="8989280" y="2543650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17073" y="4145470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855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4636" cy="4351338"/>
          </a:xfrm>
        </p:spPr>
        <p:txBody>
          <a:bodyPr/>
          <a:lstStyle/>
          <a:p>
            <a:r>
              <a:rPr lang="en-GB" dirty="0"/>
              <a:t>A network with </a:t>
            </a:r>
            <a:r>
              <a:rPr lang="en-GB" i="1" dirty="0"/>
              <a:t>n</a:t>
            </a:r>
            <a:r>
              <a:rPr lang="en-GB" dirty="0"/>
              <a:t> nodes can be represented as </a:t>
            </a:r>
            <a:r>
              <a:rPr lang="en-GB" i="1" dirty="0"/>
              <a:t>n x n adjacency </a:t>
            </a:r>
            <a:r>
              <a:rPr lang="en-GB" dirty="0"/>
              <a:t>matrix</a:t>
            </a:r>
          </a:p>
          <a:p>
            <a:pPr lvl="1"/>
            <a:r>
              <a:rPr lang="en-GB" dirty="0"/>
              <a:t>Could represent people, communities, or something else</a:t>
            </a:r>
          </a:p>
          <a:p>
            <a:pPr lvl="1"/>
            <a:r>
              <a:rPr lang="en-GB" dirty="0"/>
              <a:t>Connection could be communication, or sharing a space (visiting the same house)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7703127" y="858982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8437418" y="199967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9444181" y="365125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10478654" y="1646599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7790872" y="3588328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10155381" y="3108037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5" name="Straight Connector 14"/>
          <p:cNvCxnSpPr>
            <a:stCxn id="4" idx="4"/>
            <a:endCxn id="7" idx="1"/>
          </p:cNvCxnSpPr>
          <p:nvPr/>
        </p:nvCxnSpPr>
        <p:spPr>
          <a:xfrm>
            <a:off x="8026400" y="1496291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6"/>
            <a:endCxn id="8" idx="2"/>
          </p:cNvCxnSpPr>
          <p:nvPr/>
        </p:nvCxnSpPr>
        <p:spPr>
          <a:xfrm flipV="1">
            <a:off x="8349673" y="683780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5"/>
            <a:endCxn id="9" idx="1"/>
          </p:cNvCxnSpPr>
          <p:nvPr/>
        </p:nvCxnSpPr>
        <p:spPr>
          <a:xfrm>
            <a:off x="9996043" y="909102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5"/>
            <a:endCxn id="9" idx="2"/>
          </p:cNvCxnSpPr>
          <p:nvPr/>
        </p:nvCxnSpPr>
        <p:spPr>
          <a:xfrm>
            <a:off x="8254989" y="1402959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4"/>
          </p:cNvCxnSpPr>
          <p:nvPr/>
        </p:nvCxnSpPr>
        <p:spPr>
          <a:xfrm flipH="1">
            <a:off x="8279251" y="2636982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1" idx="2"/>
          </p:cNvCxnSpPr>
          <p:nvPr/>
        </p:nvCxnSpPr>
        <p:spPr>
          <a:xfrm flipV="1">
            <a:off x="8391225" y="3426692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5"/>
            <a:endCxn id="11" idx="1"/>
          </p:cNvCxnSpPr>
          <p:nvPr/>
        </p:nvCxnSpPr>
        <p:spPr>
          <a:xfrm>
            <a:off x="8989280" y="2543650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17073" y="4145470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  <p:sp>
        <p:nvSpPr>
          <p:cNvPr id="38" name="Oval 37"/>
          <p:cNvSpPr/>
          <p:nvPr/>
        </p:nvSpPr>
        <p:spPr>
          <a:xfrm rot="20585610">
            <a:off x="7287788" y="340675"/>
            <a:ext cx="3158592" cy="12142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69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4636" cy="4351338"/>
          </a:xfrm>
        </p:spPr>
        <p:txBody>
          <a:bodyPr/>
          <a:lstStyle/>
          <a:p>
            <a:r>
              <a:rPr lang="en-GB" dirty="0"/>
              <a:t>A network with </a:t>
            </a:r>
            <a:r>
              <a:rPr lang="en-GB" i="1" dirty="0"/>
              <a:t>n</a:t>
            </a:r>
            <a:r>
              <a:rPr lang="en-GB" dirty="0"/>
              <a:t> nodes can be represented as </a:t>
            </a:r>
            <a:r>
              <a:rPr lang="en-GB" i="1" dirty="0"/>
              <a:t>n x n adjacency </a:t>
            </a:r>
            <a:r>
              <a:rPr lang="en-GB" dirty="0"/>
              <a:t>matrix</a:t>
            </a:r>
          </a:p>
          <a:p>
            <a:pPr lvl="1"/>
            <a:r>
              <a:rPr lang="en-GB" dirty="0"/>
              <a:t>Could represent people, communities, or something else</a:t>
            </a:r>
          </a:p>
          <a:p>
            <a:pPr lvl="1"/>
            <a:r>
              <a:rPr lang="en-GB" dirty="0"/>
              <a:t>Connection could be communication, or sharing a space (visiting the same house)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7703127" y="858982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8437418" y="199967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9444181" y="365125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10478654" y="1646599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7790872" y="3588328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10155381" y="3108037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5" name="Straight Connector 14"/>
          <p:cNvCxnSpPr>
            <a:stCxn id="4" idx="4"/>
            <a:endCxn id="7" idx="1"/>
          </p:cNvCxnSpPr>
          <p:nvPr/>
        </p:nvCxnSpPr>
        <p:spPr>
          <a:xfrm>
            <a:off x="8026400" y="1496291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6"/>
            <a:endCxn id="8" idx="2"/>
          </p:cNvCxnSpPr>
          <p:nvPr/>
        </p:nvCxnSpPr>
        <p:spPr>
          <a:xfrm flipV="1">
            <a:off x="8349673" y="683780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5"/>
            <a:endCxn id="9" idx="1"/>
          </p:cNvCxnSpPr>
          <p:nvPr/>
        </p:nvCxnSpPr>
        <p:spPr>
          <a:xfrm>
            <a:off x="9996043" y="909102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5"/>
            <a:endCxn id="9" idx="2"/>
          </p:cNvCxnSpPr>
          <p:nvPr/>
        </p:nvCxnSpPr>
        <p:spPr>
          <a:xfrm>
            <a:off x="8254989" y="1402959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4"/>
          </p:cNvCxnSpPr>
          <p:nvPr/>
        </p:nvCxnSpPr>
        <p:spPr>
          <a:xfrm flipH="1">
            <a:off x="8279251" y="2636982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1" idx="2"/>
          </p:cNvCxnSpPr>
          <p:nvPr/>
        </p:nvCxnSpPr>
        <p:spPr>
          <a:xfrm flipV="1">
            <a:off x="8391225" y="3426692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5"/>
            <a:endCxn id="11" idx="1"/>
          </p:cNvCxnSpPr>
          <p:nvPr/>
        </p:nvCxnSpPr>
        <p:spPr>
          <a:xfrm>
            <a:off x="8989280" y="2543650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17073" y="4145470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  <p:sp>
        <p:nvSpPr>
          <p:cNvPr id="38" name="Oval 37"/>
          <p:cNvSpPr/>
          <p:nvPr/>
        </p:nvSpPr>
        <p:spPr>
          <a:xfrm rot="20585610">
            <a:off x="7287788" y="340675"/>
            <a:ext cx="3158592" cy="12142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101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4636" cy="4351338"/>
          </a:xfrm>
        </p:spPr>
        <p:txBody>
          <a:bodyPr/>
          <a:lstStyle/>
          <a:p>
            <a:r>
              <a:rPr lang="en-GB" dirty="0"/>
              <a:t>A network with </a:t>
            </a:r>
            <a:r>
              <a:rPr lang="en-GB" i="1" dirty="0"/>
              <a:t>n</a:t>
            </a:r>
            <a:r>
              <a:rPr lang="en-GB" dirty="0"/>
              <a:t> nodes can be represented as </a:t>
            </a:r>
            <a:r>
              <a:rPr lang="en-GB" i="1" dirty="0"/>
              <a:t>n x n adjacency </a:t>
            </a:r>
            <a:r>
              <a:rPr lang="en-GB" dirty="0"/>
              <a:t>matrix</a:t>
            </a:r>
          </a:p>
          <a:p>
            <a:pPr lvl="1"/>
            <a:r>
              <a:rPr lang="en-GB" dirty="0"/>
              <a:t>Could represent people, communities, or something else</a:t>
            </a:r>
          </a:p>
          <a:p>
            <a:pPr lvl="1"/>
            <a:r>
              <a:rPr lang="en-GB" dirty="0"/>
              <a:t>Connection could be communication, or sharing a space (visiting the same house)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7703127" y="858982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8437418" y="199967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9444181" y="365125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10478654" y="1646599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7790872" y="3588328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10155381" y="3108037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5" name="Straight Connector 14"/>
          <p:cNvCxnSpPr>
            <a:stCxn id="4" idx="4"/>
            <a:endCxn id="7" idx="1"/>
          </p:cNvCxnSpPr>
          <p:nvPr/>
        </p:nvCxnSpPr>
        <p:spPr>
          <a:xfrm>
            <a:off x="8026400" y="1496291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6"/>
            <a:endCxn id="8" idx="2"/>
          </p:cNvCxnSpPr>
          <p:nvPr/>
        </p:nvCxnSpPr>
        <p:spPr>
          <a:xfrm flipV="1">
            <a:off x="8349673" y="683780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5"/>
            <a:endCxn id="9" idx="1"/>
          </p:cNvCxnSpPr>
          <p:nvPr/>
        </p:nvCxnSpPr>
        <p:spPr>
          <a:xfrm>
            <a:off x="9996043" y="909102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5"/>
            <a:endCxn id="9" idx="2"/>
          </p:cNvCxnSpPr>
          <p:nvPr/>
        </p:nvCxnSpPr>
        <p:spPr>
          <a:xfrm>
            <a:off x="8254989" y="1402959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4"/>
          </p:cNvCxnSpPr>
          <p:nvPr/>
        </p:nvCxnSpPr>
        <p:spPr>
          <a:xfrm flipH="1">
            <a:off x="8279251" y="2636982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1" idx="2"/>
          </p:cNvCxnSpPr>
          <p:nvPr/>
        </p:nvCxnSpPr>
        <p:spPr>
          <a:xfrm flipV="1">
            <a:off x="8391225" y="3426692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5"/>
            <a:endCxn id="11" idx="1"/>
          </p:cNvCxnSpPr>
          <p:nvPr/>
        </p:nvCxnSpPr>
        <p:spPr>
          <a:xfrm>
            <a:off x="8989280" y="2543650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17073" y="4145470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  <p:sp>
        <p:nvSpPr>
          <p:cNvPr id="38" name="Oval 37"/>
          <p:cNvSpPr/>
          <p:nvPr/>
        </p:nvSpPr>
        <p:spPr>
          <a:xfrm rot="21005829">
            <a:off x="8134707" y="1507392"/>
            <a:ext cx="3158592" cy="12142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336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4636" cy="4351338"/>
          </a:xfrm>
        </p:spPr>
        <p:txBody>
          <a:bodyPr/>
          <a:lstStyle/>
          <a:p>
            <a:r>
              <a:rPr lang="en-GB" dirty="0"/>
              <a:t>A network with </a:t>
            </a:r>
            <a:r>
              <a:rPr lang="en-GB" i="1" dirty="0"/>
              <a:t>n</a:t>
            </a:r>
            <a:r>
              <a:rPr lang="en-GB" dirty="0"/>
              <a:t> nodes can be represented as </a:t>
            </a:r>
            <a:r>
              <a:rPr lang="en-GB" i="1" dirty="0"/>
              <a:t>n x n adjacency </a:t>
            </a:r>
            <a:r>
              <a:rPr lang="en-GB" dirty="0"/>
              <a:t>matrix</a:t>
            </a:r>
          </a:p>
          <a:p>
            <a:pPr lvl="1"/>
            <a:r>
              <a:rPr lang="en-GB" dirty="0"/>
              <a:t>Could represent people, communities, or something else</a:t>
            </a:r>
          </a:p>
          <a:p>
            <a:pPr lvl="1"/>
            <a:r>
              <a:rPr lang="en-GB" dirty="0"/>
              <a:t>Connection could be communication, or sharing a space (visiting the same house)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7703127" y="858982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8437418" y="199967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9444181" y="365125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10478654" y="1646599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7790872" y="3588328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10155381" y="3108037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5" name="Straight Connector 14"/>
          <p:cNvCxnSpPr>
            <a:stCxn id="4" idx="4"/>
            <a:endCxn id="7" idx="1"/>
          </p:cNvCxnSpPr>
          <p:nvPr/>
        </p:nvCxnSpPr>
        <p:spPr>
          <a:xfrm>
            <a:off x="8026400" y="1496291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6"/>
            <a:endCxn id="8" idx="2"/>
          </p:cNvCxnSpPr>
          <p:nvPr/>
        </p:nvCxnSpPr>
        <p:spPr>
          <a:xfrm flipV="1">
            <a:off x="8349673" y="683780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5"/>
            <a:endCxn id="9" idx="1"/>
          </p:cNvCxnSpPr>
          <p:nvPr/>
        </p:nvCxnSpPr>
        <p:spPr>
          <a:xfrm>
            <a:off x="9996043" y="909102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5"/>
            <a:endCxn id="9" idx="2"/>
          </p:cNvCxnSpPr>
          <p:nvPr/>
        </p:nvCxnSpPr>
        <p:spPr>
          <a:xfrm>
            <a:off x="8254989" y="1402959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4"/>
          </p:cNvCxnSpPr>
          <p:nvPr/>
        </p:nvCxnSpPr>
        <p:spPr>
          <a:xfrm flipH="1">
            <a:off x="8279251" y="2636982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1" idx="2"/>
          </p:cNvCxnSpPr>
          <p:nvPr/>
        </p:nvCxnSpPr>
        <p:spPr>
          <a:xfrm flipV="1">
            <a:off x="8391225" y="3426692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5"/>
            <a:endCxn id="11" idx="1"/>
          </p:cNvCxnSpPr>
          <p:nvPr/>
        </p:nvCxnSpPr>
        <p:spPr>
          <a:xfrm>
            <a:off x="8989280" y="2543650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17073" y="4145470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  <p:sp>
        <p:nvSpPr>
          <p:cNvPr id="38" name="Oval 37"/>
          <p:cNvSpPr/>
          <p:nvPr/>
        </p:nvSpPr>
        <p:spPr>
          <a:xfrm rot="21005829">
            <a:off x="8134707" y="1507392"/>
            <a:ext cx="3158592" cy="12142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489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84636" cy="4351338"/>
          </a:xfrm>
        </p:spPr>
        <p:txBody>
          <a:bodyPr/>
          <a:lstStyle/>
          <a:p>
            <a:r>
              <a:rPr lang="en-GB" dirty="0"/>
              <a:t>A network with </a:t>
            </a:r>
            <a:r>
              <a:rPr lang="en-GB" i="1" dirty="0"/>
              <a:t>n</a:t>
            </a:r>
            <a:r>
              <a:rPr lang="en-GB" dirty="0"/>
              <a:t> nodes can be represented as </a:t>
            </a:r>
            <a:r>
              <a:rPr lang="en-GB" i="1" dirty="0"/>
              <a:t>n x n adjacency </a:t>
            </a:r>
            <a:r>
              <a:rPr lang="en-GB" dirty="0"/>
              <a:t>matrix</a:t>
            </a:r>
          </a:p>
          <a:p>
            <a:pPr lvl="1"/>
            <a:r>
              <a:rPr lang="en-GB" dirty="0"/>
              <a:t>Could represent people, communities, or something else</a:t>
            </a:r>
          </a:p>
          <a:p>
            <a:pPr lvl="1"/>
            <a:r>
              <a:rPr lang="en-GB" dirty="0"/>
              <a:t>Connection could be communication, or sharing a space (visiting the same house)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Oval 3"/>
          <p:cNvSpPr/>
          <p:nvPr/>
        </p:nvSpPr>
        <p:spPr>
          <a:xfrm>
            <a:off x="7703127" y="858982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7" name="Oval 6"/>
          <p:cNvSpPr/>
          <p:nvPr/>
        </p:nvSpPr>
        <p:spPr>
          <a:xfrm>
            <a:off x="8437418" y="199967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8" name="Oval 7"/>
          <p:cNvSpPr/>
          <p:nvPr/>
        </p:nvSpPr>
        <p:spPr>
          <a:xfrm>
            <a:off x="9444181" y="365125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10478654" y="1646599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0" name="Oval 9"/>
          <p:cNvSpPr/>
          <p:nvPr/>
        </p:nvSpPr>
        <p:spPr>
          <a:xfrm>
            <a:off x="7790872" y="3588328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1" name="Oval 10"/>
          <p:cNvSpPr/>
          <p:nvPr/>
        </p:nvSpPr>
        <p:spPr>
          <a:xfrm>
            <a:off x="10155381" y="3108037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5" name="Straight Connector 14"/>
          <p:cNvCxnSpPr>
            <a:stCxn id="4" idx="4"/>
            <a:endCxn id="7" idx="1"/>
          </p:cNvCxnSpPr>
          <p:nvPr/>
        </p:nvCxnSpPr>
        <p:spPr>
          <a:xfrm>
            <a:off x="8026400" y="1496291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4" idx="6"/>
            <a:endCxn id="8" idx="2"/>
          </p:cNvCxnSpPr>
          <p:nvPr/>
        </p:nvCxnSpPr>
        <p:spPr>
          <a:xfrm flipV="1">
            <a:off x="8349673" y="683780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5"/>
            <a:endCxn id="9" idx="1"/>
          </p:cNvCxnSpPr>
          <p:nvPr/>
        </p:nvCxnSpPr>
        <p:spPr>
          <a:xfrm>
            <a:off x="9996043" y="909102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" idx="5"/>
            <a:endCxn id="9" idx="2"/>
          </p:cNvCxnSpPr>
          <p:nvPr/>
        </p:nvCxnSpPr>
        <p:spPr>
          <a:xfrm>
            <a:off x="8254989" y="1402959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" idx="4"/>
          </p:cNvCxnSpPr>
          <p:nvPr/>
        </p:nvCxnSpPr>
        <p:spPr>
          <a:xfrm flipH="1">
            <a:off x="8279251" y="2636982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1" idx="2"/>
          </p:cNvCxnSpPr>
          <p:nvPr/>
        </p:nvCxnSpPr>
        <p:spPr>
          <a:xfrm flipV="1">
            <a:off x="8391225" y="3426692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" idx="5"/>
            <a:endCxn id="11" idx="1"/>
          </p:cNvCxnSpPr>
          <p:nvPr/>
        </p:nvCxnSpPr>
        <p:spPr>
          <a:xfrm>
            <a:off x="8989280" y="2543650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1517073" y="4145470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644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0018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“</a:t>
            </a:r>
            <a:r>
              <a:rPr lang="en-GB" sz="2400" b="1" dirty="0" err="1"/>
              <a:t>walktrap</a:t>
            </a:r>
            <a:r>
              <a:rPr lang="en-GB" sz="2400" b="1" dirty="0"/>
              <a:t>”</a:t>
            </a:r>
            <a:r>
              <a:rPr lang="en-GB" sz="2400" dirty="0"/>
              <a:t> algorithm</a:t>
            </a:r>
          </a:p>
          <a:p>
            <a:pPr lvl="1"/>
            <a:r>
              <a:rPr lang="en-GB" sz="2000" dirty="0"/>
              <a:t>Start with </a:t>
            </a:r>
            <a:r>
              <a:rPr lang="en-GB" sz="2000" i="1" dirty="0"/>
              <a:t>n </a:t>
            </a:r>
            <a:r>
              <a:rPr lang="en-GB" sz="2000" dirty="0"/>
              <a:t>communities: each node a community</a:t>
            </a:r>
          </a:p>
          <a:p>
            <a:pPr lvl="1"/>
            <a:r>
              <a:rPr lang="en-GB" sz="2000" dirty="0"/>
              <a:t>Place random walkers on network</a:t>
            </a:r>
          </a:p>
          <a:p>
            <a:pPr lvl="2"/>
            <a:r>
              <a:rPr lang="en-GB" sz="1800" dirty="0"/>
              <a:t>Moving depends on </a:t>
            </a:r>
            <a:r>
              <a:rPr lang="en-GB" sz="1800" i="1" dirty="0"/>
              <a:t>adjacency matrix</a:t>
            </a:r>
            <a:endParaRPr lang="en-GB" sz="1800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48219" y="180865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7490691" y="3325090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8224982" y="4465781"/>
            <a:ext cx="646546" cy="637309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9231745" y="283123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10266218" y="4112707"/>
            <a:ext cx="646546" cy="637309"/>
          </a:xfrm>
          <a:prstGeom prst="ellips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7578436" y="6054436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9942945" y="5574145"/>
            <a:ext cx="646546" cy="63730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9" name="Straight Connector 18"/>
          <p:cNvCxnSpPr>
            <a:stCxn id="13" idx="4"/>
            <a:endCxn id="14" idx="1"/>
          </p:cNvCxnSpPr>
          <p:nvPr/>
        </p:nvCxnSpPr>
        <p:spPr>
          <a:xfrm>
            <a:off x="7813964" y="3962399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  <a:endCxn id="15" idx="2"/>
          </p:cNvCxnSpPr>
          <p:nvPr/>
        </p:nvCxnSpPr>
        <p:spPr>
          <a:xfrm flipV="1">
            <a:off x="8137237" y="3149888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5"/>
            <a:endCxn id="16" idx="1"/>
          </p:cNvCxnSpPr>
          <p:nvPr/>
        </p:nvCxnSpPr>
        <p:spPr>
          <a:xfrm>
            <a:off x="9783607" y="3375210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  <a:endCxn id="16" idx="2"/>
          </p:cNvCxnSpPr>
          <p:nvPr/>
        </p:nvCxnSpPr>
        <p:spPr>
          <a:xfrm>
            <a:off x="8042553" y="3869067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4"/>
          </p:cNvCxnSpPr>
          <p:nvPr/>
        </p:nvCxnSpPr>
        <p:spPr>
          <a:xfrm flipH="1">
            <a:off x="8066815" y="5103090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2"/>
          </p:cNvCxnSpPr>
          <p:nvPr/>
        </p:nvCxnSpPr>
        <p:spPr>
          <a:xfrm flipV="1">
            <a:off x="8178789" y="5892800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5"/>
            <a:endCxn id="18" idx="1"/>
          </p:cNvCxnSpPr>
          <p:nvPr/>
        </p:nvCxnSpPr>
        <p:spPr>
          <a:xfrm>
            <a:off x="8776844" y="5009758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https://i.pinimg.com/originals/a3/d5/f2/a3d5f2224085a87a50941c766ff382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829" y="3007379"/>
            <a:ext cx="528186" cy="72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2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E893-00D2-4CAD-BA3A-56D9EE56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C3825-F0EB-45D0-83A8-56945119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what is often observed in spatial models</a:t>
            </a:r>
          </a:p>
          <a:p>
            <a:pPr lvl="1"/>
            <a:r>
              <a:rPr lang="en-GB" dirty="0"/>
              <a:t>Network dynamics: What is a “central” node?</a:t>
            </a:r>
          </a:p>
          <a:p>
            <a:pPr lvl="2"/>
            <a:r>
              <a:rPr lang="en-GB" dirty="0"/>
              <a:t>Source-sink dynamics</a:t>
            </a:r>
          </a:p>
        </p:txBody>
      </p:sp>
    </p:spTree>
    <p:extLst>
      <p:ext uri="{BB962C8B-B14F-4D97-AF65-F5344CB8AC3E}">
        <p14:creationId xmlns:p14="http://schemas.microsoft.com/office/powerpoint/2010/main" val="252444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0018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“</a:t>
            </a:r>
            <a:r>
              <a:rPr lang="en-GB" sz="2400" b="1" dirty="0" err="1"/>
              <a:t>walktrap</a:t>
            </a:r>
            <a:r>
              <a:rPr lang="en-GB" sz="2400" b="1" dirty="0"/>
              <a:t>”</a:t>
            </a:r>
            <a:r>
              <a:rPr lang="en-GB" sz="2400" dirty="0"/>
              <a:t> algorithm</a:t>
            </a:r>
          </a:p>
          <a:p>
            <a:pPr lvl="1"/>
            <a:r>
              <a:rPr lang="en-GB" sz="2000" dirty="0"/>
              <a:t>Start with </a:t>
            </a:r>
            <a:r>
              <a:rPr lang="en-GB" sz="2000" i="1" dirty="0"/>
              <a:t>n </a:t>
            </a:r>
            <a:r>
              <a:rPr lang="en-GB" sz="2000" dirty="0"/>
              <a:t>communities: each node a community</a:t>
            </a:r>
          </a:p>
          <a:p>
            <a:pPr lvl="1"/>
            <a:r>
              <a:rPr lang="en-GB" sz="2000" dirty="0"/>
              <a:t>Place random walkers on network</a:t>
            </a:r>
          </a:p>
          <a:p>
            <a:pPr lvl="2"/>
            <a:r>
              <a:rPr lang="en-GB" sz="1800" dirty="0"/>
              <a:t>Moving depends on </a:t>
            </a:r>
            <a:r>
              <a:rPr lang="en-GB" sz="1800" i="1" dirty="0"/>
              <a:t>adjacency matrix</a:t>
            </a:r>
            <a:endParaRPr lang="en-GB" sz="1800" dirty="0"/>
          </a:p>
          <a:p>
            <a:pPr lvl="1"/>
            <a:r>
              <a:rPr lang="en-GB" sz="2000" dirty="0"/>
              <a:t>Watch ‘</a:t>
            </a:r>
            <a:r>
              <a:rPr lang="en-GB" sz="2000" dirty="0" err="1"/>
              <a:t>em</a:t>
            </a:r>
            <a:r>
              <a:rPr lang="en-GB" sz="2000" dirty="0"/>
              <a:t> go</a:t>
            </a:r>
          </a:p>
          <a:p>
            <a:pPr lvl="2"/>
            <a:r>
              <a:rPr lang="en-GB" sz="1600" dirty="0"/>
              <a:t>Record steps from one node to another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48219" y="180865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7490691" y="3325090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8224982" y="4465781"/>
            <a:ext cx="646546" cy="637309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9231745" y="283123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10266218" y="4112707"/>
            <a:ext cx="646546" cy="637309"/>
          </a:xfrm>
          <a:prstGeom prst="ellips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7578436" y="6054436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9942945" y="5574145"/>
            <a:ext cx="646546" cy="63730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9" name="Straight Connector 18"/>
          <p:cNvCxnSpPr>
            <a:stCxn id="13" idx="4"/>
            <a:endCxn id="14" idx="1"/>
          </p:cNvCxnSpPr>
          <p:nvPr/>
        </p:nvCxnSpPr>
        <p:spPr>
          <a:xfrm>
            <a:off x="7813964" y="3962399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  <a:endCxn id="15" idx="2"/>
          </p:cNvCxnSpPr>
          <p:nvPr/>
        </p:nvCxnSpPr>
        <p:spPr>
          <a:xfrm flipV="1">
            <a:off x="8137237" y="3149888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5"/>
            <a:endCxn id="16" idx="1"/>
          </p:cNvCxnSpPr>
          <p:nvPr/>
        </p:nvCxnSpPr>
        <p:spPr>
          <a:xfrm>
            <a:off x="9783607" y="3375210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  <a:endCxn id="16" idx="2"/>
          </p:cNvCxnSpPr>
          <p:nvPr/>
        </p:nvCxnSpPr>
        <p:spPr>
          <a:xfrm>
            <a:off x="8042553" y="3869067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4"/>
          </p:cNvCxnSpPr>
          <p:nvPr/>
        </p:nvCxnSpPr>
        <p:spPr>
          <a:xfrm flipH="1">
            <a:off x="8066815" y="5103090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2"/>
          </p:cNvCxnSpPr>
          <p:nvPr/>
        </p:nvCxnSpPr>
        <p:spPr>
          <a:xfrm flipV="1">
            <a:off x="8178789" y="5892800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5"/>
            <a:endCxn id="18" idx="1"/>
          </p:cNvCxnSpPr>
          <p:nvPr/>
        </p:nvCxnSpPr>
        <p:spPr>
          <a:xfrm>
            <a:off x="8776844" y="5009758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22" name="Picture 2" descr="https://i.pinimg.com/originals/a3/d5/f2/a3d5f2224085a87a50941c766ff382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829" y="3007379"/>
            <a:ext cx="528186" cy="72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229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0018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“</a:t>
            </a:r>
            <a:r>
              <a:rPr lang="en-GB" sz="2400" b="1" dirty="0" err="1"/>
              <a:t>walktrap</a:t>
            </a:r>
            <a:r>
              <a:rPr lang="en-GB" sz="2400" b="1" dirty="0"/>
              <a:t>”</a:t>
            </a:r>
            <a:r>
              <a:rPr lang="en-GB" sz="2400" dirty="0"/>
              <a:t> algorithm</a:t>
            </a:r>
          </a:p>
          <a:p>
            <a:pPr lvl="1"/>
            <a:r>
              <a:rPr lang="en-GB" sz="2000" dirty="0"/>
              <a:t>Start with </a:t>
            </a:r>
            <a:r>
              <a:rPr lang="en-GB" sz="2000" i="1" dirty="0"/>
              <a:t>n </a:t>
            </a:r>
            <a:r>
              <a:rPr lang="en-GB" sz="2000" dirty="0"/>
              <a:t>communities: each node a community</a:t>
            </a:r>
          </a:p>
          <a:p>
            <a:pPr lvl="1"/>
            <a:r>
              <a:rPr lang="en-GB" sz="2000" dirty="0"/>
              <a:t>Place random walkers on network</a:t>
            </a:r>
          </a:p>
          <a:p>
            <a:pPr lvl="2"/>
            <a:r>
              <a:rPr lang="en-GB" sz="1800" dirty="0"/>
              <a:t>Moving depends on </a:t>
            </a:r>
            <a:r>
              <a:rPr lang="en-GB" sz="1800" i="1" dirty="0"/>
              <a:t>adjacency matrix</a:t>
            </a:r>
            <a:endParaRPr lang="en-GB" sz="1800" dirty="0"/>
          </a:p>
          <a:p>
            <a:pPr lvl="1"/>
            <a:r>
              <a:rPr lang="en-GB" sz="2000" dirty="0"/>
              <a:t>Watch ‘</a:t>
            </a:r>
            <a:r>
              <a:rPr lang="en-GB" sz="2000" dirty="0" err="1"/>
              <a:t>em</a:t>
            </a:r>
            <a:r>
              <a:rPr lang="en-GB" sz="2000" dirty="0"/>
              <a:t> go</a:t>
            </a:r>
          </a:p>
          <a:p>
            <a:pPr lvl="2"/>
            <a:r>
              <a:rPr lang="en-GB" sz="1600" dirty="0"/>
              <a:t>Record steps from one node to another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48219" y="180865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7490691" y="3325090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8224982" y="4465781"/>
            <a:ext cx="646546" cy="637309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9231745" y="283123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10266218" y="4112707"/>
            <a:ext cx="646546" cy="637309"/>
          </a:xfrm>
          <a:prstGeom prst="ellips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7578436" y="6054436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9942945" y="5574145"/>
            <a:ext cx="646546" cy="63730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9" name="Straight Connector 18"/>
          <p:cNvCxnSpPr>
            <a:stCxn id="13" idx="4"/>
            <a:endCxn id="14" idx="1"/>
          </p:cNvCxnSpPr>
          <p:nvPr/>
        </p:nvCxnSpPr>
        <p:spPr>
          <a:xfrm>
            <a:off x="7813964" y="3962399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  <a:endCxn id="15" idx="2"/>
          </p:cNvCxnSpPr>
          <p:nvPr/>
        </p:nvCxnSpPr>
        <p:spPr>
          <a:xfrm flipV="1">
            <a:off x="8137237" y="3149888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5"/>
            <a:endCxn id="16" idx="1"/>
          </p:cNvCxnSpPr>
          <p:nvPr/>
        </p:nvCxnSpPr>
        <p:spPr>
          <a:xfrm>
            <a:off x="9783607" y="3375210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  <a:endCxn id="16" idx="2"/>
          </p:cNvCxnSpPr>
          <p:nvPr/>
        </p:nvCxnSpPr>
        <p:spPr>
          <a:xfrm>
            <a:off x="8042553" y="3869067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4"/>
          </p:cNvCxnSpPr>
          <p:nvPr/>
        </p:nvCxnSpPr>
        <p:spPr>
          <a:xfrm flipH="1">
            <a:off x="8066815" y="5103090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2"/>
          </p:cNvCxnSpPr>
          <p:nvPr/>
        </p:nvCxnSpPr>
        <p:spPr>
          <a:xfrm flipV="1">
            <a:off x="8178789" y="5892800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5"/>
            <a:endCxn id="18" idx="1"/>
          </p:cNvCxnSpPr>
          <p:nvPr/>
        </p:nvCxnSpPr>
        <p:spPr>
          <a:xfrm>
            <a:off x="8776844" y="5009758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" descr="https://i.pinimg.com/originals/a3/d5/f2/a3d5f2224085a87a50941c766ff382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22" y="3372372"/>
            <a:ext cx="528186" cy="72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280411" y="4758870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[1,3]: 1 step</a:t>
            </a:r>
          </a:p>
        </p:txBody>
      </p:sp>
    </p:spTree>
    <p:extLst>
      <p:ext uri="{BB962C8B-B14F-4D97-AF65-F5344CB8AC3E}">
        <p14:creationId xmlns:p14="http://schemas.microsoft.com/office/powerpoint/2010/main" val="167573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0018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“</a:t>
            </a:r>
            <a:r>
              <a:rPr lang="en-GB" sz="2400" b="1" dirty="0" err="1"/>
              <a:t>walktrap</a:t>
            </a:r>
            <a:r>
              <a:rPr lang="en-GB" sz="2400" b="1" dirty="0"/>
              <a:t>”</a:t>
            </a:r>
            <a:r>
              <a:rPr lang="en-GB" sz="2400" dirty="0"/>
              <a:t> algorithm</a:t>
            </a:r>
          </a:p>
          <a:p>
            <a:pPr lvl="1"/>
            <a:r>
              <a:rPr lang="en-GB" sz="2000" dirty="0"/>
              <a:t>Start with </a:t>
            </a:r>
            <a:r>
              <a:rPr lang="en-GB" sz="2000" i="1" dirty="0"/>
              <a:t>n </a:t>
            </a:r>
            <a:r>
              <a:rPr lang="en-GB" sz="2000" dirty="0"/>
              <a:t>communities: each node a community</a:t>
            </a:r>
          </a:p>
          <a:p>
            <a:pPr lvl="1"/>
            <a:r>
              <a:rPr lang="en-GB" sz="2000" dirty="0"/>
              <a:t>Place random walkers on network</a:t>
            </a:r>
          </a:p>
          <a:p>
            <a:pPr lvl="2"/>
            <a:r>
              <a:rPr lang="en-GB" sz="1800" dirty="0"/>
              <a:t>Moving depends on </a:t>
            </a:r>
            <a:r>
              <a:rPr lang="en-GB" sz="1800" i="1" dirty="0"/>
              <a:t>adjacency matrix</a:t>
            </a:r>
            <a:endParaRPr lang="en-GB" sz="1800" dirty="0"/>
          </a:p>
          <a:p>
            <a:pPr lvl="1"/>
            <a:r>
              <a:rPr lang="en-GB" sz="2000" dirty="0"/>
              <a:t>Watch ‘</a:t>
            </a:r>
            <a:r>
              <a:rPr lang="en-GB" sz="2000" dirty="0" err="1"/>
              <a:t>em</a:t>
            </a:r>
            <a:r>
              <a:rPr lang="en-GB" sz="2000" dirty="0"/>
              <a:t> go</a:t>
            </a:r>
          </a:p>
          <a:p>
            <a:pPr lvl="2"/>
            <a:r>
              <a:rPr lang="en-GB" sz="1600" dirty="0"/>
              <a:t>Record steps from one node to another</a:t>
            </a:r>
          </a:p>
          <a:p>
            <a:pPr lvl="1"/>
            <a:endParaRPr lang="en-GB" sz="2000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48219" y="180865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7490691" y="3325090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8224982" y="4465781"/>
            <a:ext cx="646546" cy="637309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9231745" y="283123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10266218" y="4112707"/>
            <a:ext cx="646546" cy="637309"/>
          </a:xfrm>
          <a:prstGeom prst="ellips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7578436" y="6054436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9942945" y="5574145"/>
            <a:ext cx="646546" cy="63730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9" name="Straight Connector 18"/>
          <p:cNvCxnSpPr>
            <a:stCxn id="13" idx="4"/>
            <a:endCxn id="14" idx="1"/>
          </p:cNvCxnSpPr>
          <p:nvPr/>
        </p:nvCxnSpPr>
        <p:spPr>
          <a:xfrm>
            <a:off x="7813964" y="3962399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  <a:endCxn id="15" idx="2"/>
          </p:cNvCxnSpPr>
          <p:nvPr/>
        </p:nvCxnSpPr>
        <p:spPr>
          <a:xfrm flipV="1">
            <a:off x="8137237" y="3149888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5"/>
            <a:endCxn id="16" idx="1"/>
          </p:cNvCxnSpPr>
          <p:nvPr/>
        </p:nvCxnSpPr>
        <p:spPr>
          <a:xfrm>
            <a:off x="9783607" y="3375210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  <a:endCxn id="16" idx="2"/>
          </p:cNvCxnSpPr>
          <p:nvPr/>
        </p:nvCxnSpPr>
        <p:spPr>
          <a:xfrm>
            <a:off x="8042553" y="3869067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4"/>
          </p:cNvCxnSpPr>
          <p:nvPr/>
        </p:nvCxnSpPr>
        <p:spPr>
          <a:xfrm flipH="1">
            <a:off x="8066815" y="5103090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2"/>
          </p:cNvCxnSpPr>
          <p:nvPr/>
        </p:nvCxnSpPr>
        <p:spPr>
          <a:xfrm flipV="1">
            <a:off x="8178789" y="5892800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5"/>
            <a:endCxn id="18" idx="1"/>
          </p:cNvCxnSpPr>
          <p:nvPr/>
        </p:nvCxnSpPr>
        <p:spPr>
          <a:xfrm>
            <a:off x="8776844" y="5009758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" descr="https://i.pinimg.com/originals/a3/d5/f2/a3d5f2224085a87a50941c766ff382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86" y="2900792"/>
            <a:ext cx="528186" cy="72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280411" y="4758870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[1,3]: 1 step</a:t>
            </a:r>
          </a:p>
        </p:txBody>
      </p:sp>
    </p:spTree>
    <p:extLst>
      <p:ext uri="{BB962C8B-B14F-4D97-AF65-F5344CB8AC3E}">
        <p14:creationId xmlns:p14="http://schemas.microsoft.com/office/powerpoint/2010/main" val="3864257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0018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“</a:t>
            </a:r>
            <a:r>
              <a:rPr lang="en-GB" sz="2400" b="1" dirty="0" err="1"/>
              <a:t>walktrap</a:t>
            </a:r>
            <a:r>
              <a:rPr lang="en-GB" sz="2400" b="1" dirty="0"/>
              <a:t>”</a:t>
            </a:r>
            <a:r>
              <a:rPr lang="en-GB" sz="2400" dirty="0"/>
              <a:t> algorithm</a:t>
            </a:r>
          </a:p>
          <a:p>
            <a:pPr lvl="1"/>
            <a:r>
              <a:rPr lang="en-GB" sz="2000" dirty="0"/>
              <a:t>Start with </a:t>
            </a:r>
            <a:r>
              <a:rPr lang="en-GB" sz="2000" i="1" dirty="0"/>
              <a:t>n </a:t>
            </a:r>
            <a:r>
              <a:rPr lang="en-GB" sz="2000" dirty="0"/>
              <a:t>communities: each node a community</a:t>
            </a:r>
          </a:p>
          <a:p>
            <a:pPr lvl="1"/>
            <a:r>
              <a:rPr lang="en-GB" sz="2000" dirty="0"/>
              <a:t>Place random walkers on network</a:t>
            </a:r>
          </a:p>
          <a:p>
            <a:pPr lvl="2"/>
            <a:r>
              <a:rPr lang="en-GB" sz="1800" dirty="0"/>
              <a:t>Moving depends on </a:t>
            </a:r>
            <a:r>
              <a:rPr lang="en-GB" sz="1800" i="1" dirty="0"/>
              <a:t>adjacency matrix</a:t>
            </a:r>
            <a:endParaRPr lang="en-GB" sz="1800" dirty="0"/>
          </a:p>
          <a:p>
            <a:pPr lvl="1"/>
            <a:r>
              <a:rPr lang="en-GB" sz="2000" dirty="0"/>
              <a:t>Watch ‘</a:t>
            </a:r>
            <a:r>
              <a:rPr lang="en-GB" sz="2000" dirty="0" err="1"/>
              <a:t>em</a:t>
            </a:r>
            <a:r>
              <a:rPr lang="en-GB" sz="2000" dirty="0"/>
              <a:t> go</a:t>
            </a:r>
          </a:p>
          <a:p>
            <a:pPr lvl="2"/>
            <a:r>
              <a:rPr lang="en-GB" sz="1600" dirty="0"/>
              <a:t>Record steps from one node to another</a:t>
            </a:r>
          </a:p>
          <a:p>
            <a:pPr lvl="1"/>
            <a:endParaRPr lang="en-GB" sz="2000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48219" y="180865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7490691" y="3325090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8224982" y="4465781"/>
            <a:ext cx="646546" cy="637309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9231745" y="283123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10266218" y="4112707"/>
            <a:ext cx="646546" cy="637309"/>
          </a:xfrm>
          <a:prstGeom prst="ellips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7578436" y="6054436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9942945" y="5574145"/>
            <a:ext cx="646546" cy="63730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9" name="Straight Connector 18"/>
          <p:cNvCxnSpPr>
            <a:stCxn id="13" idx="4"/>
            <a:endCxn id="14" idx="1"/>
          </p:cNvCxnSpPr>
          <p:nvPr/>
        </p:nvCxnSpPr>
        <p:spPr>
          <a:xfrm>
            <a:off x="7813964" y="3962399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  <a:endCxn id="15" idx="2"/>
          </p:cNvCxnSpPr>
          <p:nvPr/>
        </p:nvCxnSpPr>
        <p:spPr>
          <a:xfrm flipV="1">
            <a:off x="8137237" y="3149888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5"/>
            <a:endCxn id="16" idx="1"/>
          </p:cNvCxnSpPr>
          <p:nvPr/>
        </p:nvCxnSpPr>
        <p:spPr>
          <a:xfrm>
            <a:off x="9783607" y="3375210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  <a:endCxn id="16" idx="2"/>
          </p:cNvCxnSpPr>
          <p:nvPr/>
        </p:nvCxnSpPr>
        <p:spPr>
          <a:xfrm>
            <a:off x="8042553" y="3869067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4"/>
          </p:cNvCxnSpPr>
          <p:nvPr/>
        </p:nvCxnSpPr>
        <p:spPr>
          <a:xfrm flipH="1">
            <a:off x="8066815" y="5103090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2"/>
          </p:cNvCxnSpPr>
          <p:nvPr/>
        </p:nvCxnSpPr>
        <p:spPr>
          <a:xfrm flipV="1">
            <a:off x="8178789" y="5892800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5"/>
            <a:endCxn id="18" idx="1"/>
          </p:cNvCxnSpPr>
          <p:nvPr/>
        </p:nvCxnSpPr>
        <p:spPr>
          <a:xfrm>
            <a:off x="8776844" y="5009758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280411" y="4758870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[1,3]: 1 step</a:t>
            </a:r>
          </a:p>
        </p:txBody>
      </p:sp>
      <p:pic>
        <p:nvPicPr>
          <p:cNvPr id="28" name="Picture 2" descr="https://i.pinimg.com/originals/a3/d5/f2/a3d5f2224085a87a50941c766ff382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629" y="2732535"/>
            <a:ext cx="528186" cy="72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886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0018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“</a:t>
            </a:r>
            <a:r>
              <a:rPr lang="en-GB" sz="2400" b="1" dirty="0" err="1"/>
              <a:t>walktrap</a:t>
            </a:r>
            <a:r>
              <a:rPr lang="en-GB" sz="2400" b="1" dirty="0"/>
              <a:t>”</a:t>
            </a:r>
            <a:r>
              <a:rPr lang="en-GB" sz="2400" dirty="0"/>
              <a:t> algorithm</a:t>
            </a:r>
          </a:p>
          <a:p>
            <a:pPr lvl="1"/>
            <a:r>
              <a:rPr lang="en-GB" sz="2000" dirty="0"/>
              <a:t>Start with </a:t>
            </a:r>
            <a:r>
              <a:rPr lang="en-GB" sz="2000" i="1" dirty="0"/>
              <a:t>n </a:t>
            </a:r>
            <a:r>
              <a:rPr lang="en-GB" sz="2000" dirty="0"/>
              <a:t>communities: each node a community</a:t>
            </a:r>
          </a:p>
          <a:p>
            <a:pPr lvl="1"/>
            <a:r>
              <a:rPr lang="en-GB" sz="2000" dirty="0"/>
              <a:t>Place random walkers on network</a:t>
            </a:r>
          </a:p>
          <a:p>
            <a:pPr lvl="2"/>
            <a:r>
              <a:rPr lang="en-GB" sz="1800" dirty="0"/>
              <a:t>Moving depends on </a:t>
            </a:r>
            <a:r>
              <a:rPr lang="en-GB" sz="1800" i="1" dirty="0"/>
              <a:t>adjacency matrix</a:t>
            </a:r>
            <a:endParaRPr lang="en-GB" sz="1800" dirty="0"/>
          </a:p>
          <a:p>
            <a:pPr lvl="1"/>
            <a:r>
              <a:rPr lang="en-GB" sz="2000" dirty="0"/>
              <a:t>Watch ‘</a:t>
            </a:r>
            <a:r>
              <a:rPr lang="en-GB" sz="2000" dirty="0" err="1"/>
              <a:t>em</a:t>
            </a:r>
            <a:r>
              <a:rPr lang="en-GB" sz="2000" dirty="0"/>
              <a:t> go</a:t>
            </a:r>
          </a:p>
          <a:p>
            <a:pPr lvl="2"/>
            <a:r>
              <a:rPr lang="en-GB" sz="1600" dirty="0"/>
              <a:t>Record steps from one node to another</a:t>
            </a:r>
          </a:p>
          <a:p>
            <a:pPr lvl="1"/>
            <a:endParaRPr lang="en-GB" sz="2000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48219" y="180865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7490691" y="3325090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8224982" y="4465781"/>
            <a:ext cx="646546" cy="637309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9231745" y="283123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10266218" y="4112707"/>
            <a:ext cx="646546" cy="637309"/>
          </a:xfrm>
          <a:prstGeom prst="ellips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7578436" y="6054436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9942945" y="5574145"/>
            <a:ext cx="646546" cy="63730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9" name="Straight Connector 18"/>
          <p:cNvCxnSpPr>
            <a:stCxn id="13" idx="4"/>
            <a:endCxn id="14" idx="1"/>
          </p:cNvCxnSpPr>
          <p:nvPr/>
        </p:nvCxnSpPr>
        <p:spPr>
          <a:xfrm>
            <a:off x="7813964" y="3962399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  <a:endCxn id="15" idx="2"/>
          </p:cNvCxnSpPr>
          <p:nvPr/>
        </p:nvCxnSpPr>
        <p:spPr>
          <a:xfrm flipV="1">
            <a:off x="8137237" y="3149888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5"/>
            <a:endCxn id="16" idx="1"/>
          </p:cNvCxnSpPr>
          <p:nvPr/>
        </p:nvCxnSpPr>
        <p:spPr>
          <a:xfrm>
            <a:off x="9783607" y="3375210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  <a:endCxn id="16" idx="2"/>
          </p:cNvCxnSpPr>
          <p:nvPr/>
        </p:nvCxnSpPr>
        <p:spPr>
          <a:xfrm>
            <a:off x="8042553" y="3869067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4"/>
          </p:cNvCxnSpPr>
          <p:nvPr/>
        </p:nvCxnSpPr>
        <p:spPr>
          <a:xfrm flipH="1">
            <a:off x="8066815" y="5103090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2"/>
          </p:cNvCxnSpPr>
          <p:nvPr/>
        </p:nvCxnSpPr>
        <p:spPr>
          <a:xfrm flipV="1">
            <a:off x="8178789" y="5892800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5"/>
            <a:endCxn id="18" idx="1"/>
          </p:cNvCxnSpPr>
          <p:nvPr/>
        </p:nvCxnSpPr>
        <p:spPr>
          <a:xfrm>
            <a:off x="8776844" y="5009758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280411" y="4758870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[1,3]: 1 step</a:t>
            </a:r>
          </a:p>
        </p:txBody>
      </p:sp>
      <p:pic>
        <p:nvPicPr>
          <p:cNvPr id="28" name="Picture 2" descr="https://i.pinimg.com/originals/a3/d5/f2/a3d5f2224085a87a50941c766ff382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288" y="3708373"/>
            <a:ext cx="528186" cy="72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280411" y="5076045"/>
            <a:ext cx="145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[1,3]: 2 steps</a:t>
            </a:r>
          </a:p>
        </p:txBody>
      </p:sp>
    </p:spTree>
    <p:extLst>
      <p:ext uri="{BB962C8B-B14F-4D97-AF65-F5344CB8AC3E}">
        <p14:creationId xmlns:p14="http://schemas.microsoft.com/office/powerpoint/2010/main" val="2580003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0018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“</a:t>
            </a:r>
            <a:r>
              <a:rPr lang="en-GB" sz="2400" b="1" dirty="0" err="1"/>
              <a:t>walktrap</a:t>
            </a:r>
            <a:r>
              <a:rPr lang="en-GB" sz="2400" b="1" dirty="0"/>
              <a:t>”</a:t>
            </a:r>
            <a:r>
              <a:rPr lang="en-GB" sz="2400" dirty="0"/>
              <a:t> algorithm</a:t>
            </a:r>
          </a:p>
          <a:p>
            <a:pPr lvl="1"/>
            <a:r>
              <a:rPr lang="en-GB" sz="2000" dirty="0"/>
              <a:t>Start with </a:t>
            </a:r>
            <a:r>
              <a:rPr lang="en-GB" sz="2000" i="1" dirty="0"/>
              <a:t>n </a:t>
            </a:r>
            <a:r>
              <a:rPr lang="en-GB" sz="2000" dirty="0"/>
              <a:t>communities: each node a community</a:t>
            </a:r>
          </a:p>
          <a:p>
            <a:pPr lvl="1"/>
            <a:r>
              <a:rPr lang="en-GB" sz="2000" dirty="0"/>
              <a:t>Place random walkers on network</a:t>
            </a:r>
          </a:p>
          <a:p>
            <a:pPr lvl="2"/>
            <a:r>
              <a:rPr lang="en-GB" sz="1800" dirty="0"/>
              <a:t>Moving depends on </a:t>
            </a:r>
            <a:r>
              <a:rPr lang="en-GB" sz="1800" i="1" dirty="0"/>
              <a:t>adjacency matrix</a:t>
            </a:r>
            <a:endParaRPr lang="en-GB" sz="1800" dirty="0"/>
          </a:p>
          <a:p>
            <a:pPr lvl="1"/>
            <a:r>
              <a:rPr lang="en-GB" sz="2000" dirty="0"/>
              <a:t>Watch ‘</a:t>
            </a:r>
            <a:r>
              <a:rPr lang="en-GB" sz="2000" dirty="0" err="1"/>
              <a:t>em</a:t>
            </a:r>
            <a:r>
              <a:rPr lang="en-GB" sz="2000" dirty="0"/>
              <a:t> go</a:t>
            </a:r>
          </a:p>
          <a:p>
            <a:pPr lvl="1"/>
            <a:r>
              <a:rPr lang="en-GB" sz="2000" dirty="0"/>
              <a:t>Calculate </a:t>
            </a:r>
            <a:r>
              <a:rPr lang="en-GB" sz="2000" i="1" dirty="0"/>
              <a:t>distance: </a:t>
            </a:r>
            <a:r>
              <a:rPr lang="en-GB" sz="2000" dirty="0"/>
              <a:t># steps between nodes</a:t>
            </a:r>
          </a:p>
          <a:p>
            <a:pPr lvl="1"/>
            <a:endParaRPr lang="en-GB" sz="2000" dirty="0"/>
          </a:p>
          <a:p>
            <a:pPr lvl="1"/>
            <a:endParaRPr lang="en-GB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948219" y="180865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  <p:sp>
        <p:nvSpPr>
          <p:cNvPr id="13" name="Oval 12"/>
          <p:cNvSpPr/>
          <p:nvPr/>
        </p:nvSpPr>
        <p:spPr>
          <a:xfrm>
            <a:off x="7490691" y="3325090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8224982" y="4465781"/>
            <a:ext cx="646546" cy="637309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9231745" y="283123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10266218" y="4112707"/>
            <a:ext cx="646546" cy="637309"/>
          </a:xfrm>
          <a:prstGeom prst="ellipse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7578436" y="6054436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9942945" y="5574145"/>
            <a:ext cx="646546" cy="63730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9" name="Straight Connector 18"/>
          <p:cNvCxnSpPr>
            <a:stCxn id="13" idx="4"/>
            <a:endCxn id="14" idx="1"/>
          </p:cNvCxnSpPr>
          <p:nvPr/>
        </p:nvCxnSpPr>
        <p:spPr>
          <a:xfrm>
            <a:off x="7813964" y="3962399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  <a:endCxn id="15" idx="2"/>
          </p:cNvCxnSpPr>
          <p:nvPr/>
        </p:nvCxnSpPr>
        <p:spPr>
          <a:xfrm flipV="1">
            <a:off x="8137237" y="3149888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5"/>
            <a:endCxn id="16" idx="1"/>
          </p:cNvCxnSpPr>
          <p:nvPr/>
        </p:nvCxnSpPr>
        <p:spPr>
          <a:xfrm>
            <a:off x="9783607" y="3375210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  <a:endCxn id="16" idx="2"/>
          </p:cNvCxnSpPr>
          <p:nvPr/>
        </p:nvCxnSpPr>
        <p:spPr>
          <a:xfrm>
            <a:off x="8042553" y="3869067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4"/>
          </p:cNvCxnSpPr>
          <p:nvPr/>
        </p:nvCxnSpPr>
        <p:spPr>
          <a:xfrm flipH="1">
            <a:off x="8066815" y="5103090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2"/>
          </p:cNvCxnSpPr>
          <p:nvPr/>
        </p:nvCxnSpPr>
        <p:spPr>
          <a:xfrm flipV="1">
            <a:off x="8178789" y="5892800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5"/>
            <a:endCxn id="18" idx="1"/>
          </p:cNvCxnSpPr>
          <p:nvPr/>
        </p:nvCxnSpPr>
        <p:spPr>
          <a:xfrm>
            <a:off x="8776844" y="5009758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80411" y="4758870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[1,3]: 1 step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80411" y="5076045"/>
            <a:ext cx="145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[1,3]: 2 steps</a:t>
            </a:r>
          </a:p>
        </p:txBody>
      </p:sp>
    </p:spTree>
    <p:extLst>
      <p:ext uri="{BB962C8B-B14F-4D97-AF65-F5344CB8AC3E}">
        <p14:creationId xmlns:p14="http://schemas.microsoft.com/office/powerpoint/2010/main" val="37897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0018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“</a:t>
            </a:r>
            <a:r>
              <a:rPr lang="en-GB" sz="2400" b="1" dirty="0" err="1"/>
              <a:t>walktrap</a:t>
            </a:r>
            <a:r>
              <a:rPr lang="en-GB" sz="2400" b="1" dirty="0"/>
              <a:t>”</a:t>
            </a:r>
            <a:r>
              <a:rPr lang="en-GB" sz="2400" dirty="0"/>
              <a:t> algorithm</a:t>
            </a:r>
          </a:p>
          <a:p>
            <a:pPr lvl="1"/>
            <a:r>
              <a:rPr lang="en-GB" sz="2000" dirty="0"/>
              <a:t>Start with </a:t>
            </a:r>
            <a:r>
              <a:rPr lang="en-GB" sz="2000" i="1" dirty="0"/>
              <a:t>n </a:t>
            </a:r>
            <a:r>
              <a:rPr lang="en-GB" sz="2000" dirty="0"/>
              <a:t>communities: each node a community</a:t>
            </a:r>
          </a:p>
          <a:p>
            <a:pPr lvl="1"/>
            <a:r>
              <a:rPr lang="en-GB" sz="2000" dirty="0"/>
              <a:t>Place random walkers on network</a:t>
            </a:r>
          </a:p>
          <a:p>
            <a:pPr lvl="2"/>
            <a:r>
              <a:rPr lang="en-GB" sz="1800" dirty="0"/>
              <a:t>Moving depends on </a:t>
            </a:r>
            <a:r>
              <a:rPr lang="en-GB" sz="1800" i="1" dirty="0"/>
              <a:t>adjacency matrix</a:t>
            </a:r>
            <a:endParaRPr lang="en-GB" sz="1800" dirty="0"/>
          </a:p>
          <a:p>
            <a:pPr lvl="1"/>
            <a:r>
              <a:rPr lang="en-GB" sz="2000" dirty="0"/>
              <a:t>Watch ‘</a:t>
            </a:r>
            <a:r>
              <a:rPr lang="en-GB" sz="2000" dirty="0" err="1"/>
              <a:t>em</a:t>
            </a:r>
            <a:r>
              <a:rPr lang="en-GB" sz="2000" dirty="0"/>
              <a:t> go</a:t>
            </a:r>
          </a:p>
          <a:p>
            <a:pPr lvl="1"/>
            <a:r>
              <a:rPr lang="en-GB" sz="2000" dirty="0"/>
              <a:t>Calculate </a:t>
            </a:r>
            <a:r>
              <a:rPr lang="en-GB" sz="2000" i="1" dirty="0"/>
              <a:t>distance: </a:t>
            </a:r>
            <a:r>
              <a:rPr lang="en-GB" sz="2000" dirty="0"/>
              <a:t># steps between nodes</a:t>
            </a:r>
          </a:p>
          <a:p>
            <a:pPr lvl="1"/>
            <a:r>
              <a:rPr lang="en-GB" sz="2000" dirty="0"/>
              <a:t>The two closest nodes are then put into a </a:t>
            </a:r>
            <a:r>
              <a:rPr lang="en-GB" sz="2000" i="1" dirty="0"/>
              <a:t>community</a:t>
            </a:r>
            <a:endParaRPr lang="en-GB" sz="2000" dirty="0"/>
          </a:p>
          <a:p>
            <a:pPr lvl="1"/>
            <a:r>
              <a:rPr lang="en-GB" sz="2000" dirty="0"/>
              <a:t>Start over and keep aggregating communities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7490691" y="3325090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8224982" y="4465781"/>
            <a:ext cx="646546" cy="637309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9231745" y="283123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10266218" y="4112707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7578436" y="6054436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9942945" y="5574145"/>
            <a:ext cx="646546" cy="63730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9" name="Straight Connector 18"/>
          <p:cNvCxnSpPr>
            <a:stCxn id="13" idx="4"/>
            <a:endCxn id="14" idx="1"/>
          </p:cNvCxnSpPr>
          <p:nvPr/>
        </p:nvCxnSpPr>
        <p:spPr>
          <a:xfrm>
            <a:off x="7813964" y="3962399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  <a:endCxn id="15" idx="2"/>
          </p:cNvCxnSpPr>
          <p:nvPr/>
        </p:nvCxnSpPr>
        <p:spPr>
          <a:xfrm flipV="1">
            <a:off x="8137237" y="3149888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5"/>
            <a:endCxn id="16" idx="1"/>
          </p:cNvCxnSpPr>
          <p:nvPr/>
        </p:nvCxnSpPr>
        <p:spPr>
          <a:xfrm>
            <a:off x="9783607" y="3375210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  <a:endCxn id="16" idx="2"/>
          </p:cNvCxnSpPr>
          <p:nvPr/>
        </p:nvCxnSpPr>
        <p:spPr>
          <a:xfrm>
            <a:off x="8042553" y="3869067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4"/>
          </p:cNvCxnSpPr>
          <p:nvPr/>
        </p:nvCxnSpPr>
        <p:spPr>
          <a:xfrm flipH="1">
            <a:off x="8066815" y="5103090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2"/>
          </p:cNvCxnSpPr>
          <p:nvPr/>
        </p:nvCxnSpPr>
        <p:spPr>
          <a:xfrm flipV="1">
            <a:off x="8178789" y="5892800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5"/>
            <a:endCxn id="18" idx="1"/>
          </p:cNvCxnSpPr>
          <p:nvPr/>
        </p:nvCxnSpPr>
        <p:spPr>
          <a:xfrm>
            <a:off x="8776844" y="5009758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80411" y="4758870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[1,3]: 1 step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280411" y="5076045"/>
            <a:ext cx="145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[1,3]: 2 steps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948219" y="180865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04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0018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“</a:t>
            </a:r>
            <a:r>
              <a:rPr lang="en-GB" sz="2400" b="1" dirty="0" err="1"/>
              <a:t>walktrap</a:t>
            </a:r>
            <a:r>
              <a:rPr lang="en-GB" sz="2400" b="1" dirty="0"/>
              <a:t>”</a:t>
            </a:r>
            <a:r>
              <a:rPr lang="en-GB" sz="2400" dirty="0"/>
              <a:t> algorithm</a:t>
            </a:r>
          </a:p>
          <a:p>
            <a:pPr lvl="1"/>
            <a:r>
              <a:rPr lang="en-GB" sz="2000" dirty="0"/>
              <a:t>Start with </a:t>
            </a:r>
            <a:r>
              <a:rPr lang="en-GB" sz="2000" i="1" dirty="0"/>
              <a:t>n </a:t>
            </a:r>
            <a:r>
              <a:rPr lang="en-GB" sz="2000" dirty="0"/>
              <a:t>communities: each node a community</a:t>
            </a:r>
          </a:p>
          <a:p>
            <a:pPr lvl="1"/>
            <a:r>
              <a:rPr lang="en-GB" sz="2000" dirty="0"/>
              <a:t>Place random walkers on network</a:t>
            </a:r>
          </a:p>
          <a:p>
            <a:pPr lvl="2"/>
            <a:r>
              <a:rPr lang="en-GB" sz="1800" dirty="0"/>
              <a:t>Moving depends on </a:t>
            </a:r>
            <a:r>
              <a:rPr lang="en-GB" sz="1800" i="1" dirty="0"/>
              <a:t>adjacency matrix</a:t>
            </a:r>
            <a:endParaRPr lang="en-GB" sz="1800" dirty="0"/>
          </a:p>
          <a:p>
            <a:pPr lvl="1"/>
            <a:r>
              <a:rPr lang="en-GB" sz="2000" dirty="0"/>
              <a:t>Watch ‘</a:t>
            </a:r>
            <a:r>
              <a:rPr lang="en-GB" sz="2000" dirty="0" err="1"/>
              <a:t>em</a:t>
            </a:r>
            <a:r>
              <a:rPr lang="en-GB" sz="2000" dirty="0"/>
              <a:t> go</a:t>
            </a:r>
          </a:p>
          <a:p>
            <a:pPr lvl="1"/>
            <a:r>
              <a:rPr lang="en-GB" sz="2000" dirty="0"/>
              <a:t>Calculate </a:t>
            </a:r>
            <a:r>
              <a:rPr lang="en-GB" sz="2000" i="1" dirty="0"/>
              <a:t>distance: </a:t>
            </a:r>
            <a:r>
              <a:rPr lang="en-GB" sz="2000" dirty="0"/>
              <a:t># steps between nodes</a:t>
            </a:r>
          </a:p>
          <a:p>
            <a:pPr lvl="1"/>
            <a:r>
              <a:rPr lang="en-GB" sz="2000" dirty="0"/>
              <a:t>The two closest nodes are then put into a </a:t>
            </a:r>
            <a:r>
              <a:rPr lang="en-GB" sz="2000" i="1" dirty="0"/>
              <a:t>community</a:t>
            </a:r>
            <a:endParaRPr lang="en-GB" sz="2000" dirty="0"/>
          </a:p>
          <a:p>
            <a:pPr lvl="1"/>
            <a:r>
              <a:rPr lang="en-GB" sz="2000" dirty="0"/>
              <a:t>Start over and keep aggregating communities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7490691" y="3325090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8224982" y="4465781"/>
            <a:ext cx="646546" cy="637309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9231745" y="2831233"/>
            <a:ext cx="646546" cy="637309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10266218" y="4112707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7578436" y="6054436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9942945" y="5574145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9" name="Straight Connector 18"/>
          <p:cNvCxnSpPr>
            <a:stCxn id="13" idx="4"/>
            <a:endCxn id="14" idx="1"/>
          </p:cNvCxnSpPr>
          <p:nvPr/>
        </p:nvCxnSpPr>
        <p:spPr>
          <a:xfrm>
            <a:off x="7813964" y="3962399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  <a:endCxn id="15" idx="2"/>
          </p:cNvCxnSpPr>
          <p:nvPr/>
        </p:nvCxnSpPr>
        <p:spPr>
          <a:xfrm flipV="1">
            <a:off x="8137237" y="3149888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5"/>
            <a:endCxn id="16" idx="1"/>
          </p:cNvCxnSpPr>
          <p:nvPr/>
        </p:nvCxnSpPr>
        <p:spPr>
          <a:xfrm>
            <a:off x="9783607" y="3375210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  <a:endCxn id="16" idx="2"/>
          </p:cNvCxnSpPr>
          <p:nvPr/>
        </p:nvCxnSpPr>
        <p:spPr>
          <a:xfrm>
            <a:off x="8042553" y="3869067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4"/>
          </p:cNvCxnSpPr>
          <p:nvPr/>
        </p:nvCxnSpPr>
        <p:spPr>
          <a:xfrm flipH="1">
            <a:off x="8066815" y="5103090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2"/>
          </p:cNvCxnSpPr>
          <p:nvPr/>
        </p:nvCxnSpPr>
        <p:spPr>
          <a:xfrm flipV="1">
            <a:off x="8178789" y="5892800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5"/>
            <a:endCxn id="18" idx="1"/>
          </p:cNvCxnSpPr>
          <p:nvPr/>
        </p:nvCxnSpPr>
        <p:spPr>
          <a:xfrm>
            <a:off x="8776844" y="5009758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948219" y="180865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916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0018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“</a:t>
            </a:r>
            <a:r>
              <a:rPr lang="en-GB" sz="2400" b="1" dirty="0" err="1"/>
              <a:t>walktrap</a:t>
            </a:r>
            <a:r>
              <a:rPr lang="en-GB" sz="2400" b="1" dirty="0"/>
              <a:t>”</a:t>
            </a:r>
            <a:r>
              <a:rPr lang="en-GB" sz="2400" dirty="0"/>
              <a:t> algorithm</a:t>
            </a:r>
          </a:p>
          <a:p>
            <a:pPr lvl="1"/>
            <a:r>
              <a:rPr lang="en-GB" sz="2000" dirty="0"/>
              <a:t>Start with </a:t>
            </a:r>
            <a:r>
              <a:rPr lang="en-GB" sz="2000" i="1" dirty="0"/>
              <a:t>n </a:t>
            </a:r>
            <a:r>
              <a:rPr lang="en-GB" sz="2000" dirty="0"/>
              <a:t>communities: each node a community</a:t>
            </a:r>
          </a:p>
          <a:p>
            <a:pPr lvl="1"/>
            <a:r>
              <a:rPr lang="en-GB" sz="2000" dirty="0"/>
              <a:t>Place random walkers on network</a:t>
            </a:r>
          </a:p>
          <a:p>
            <a:pPr lvl="2"/>
            <a:r>
              <a:rPr lang="en-GB" sz="1800" dirty="0"/>
              <a:t>Moving depends on </a:t>
            </a:r>
            <a:r>
              <a:rPr lang="en-GB" sz="1800" i="1" dirty="0"/>
              <a:t>adjacency matrix</a:t>
            </a:r>
            <a:endParaRPr lang="en-GB" sz="1800" dirty="0"/>
          </a:p>
          <a:p>
            <a:pPr lvl="1"/>
            <a:r>
              <a:rPr lang="en-GB" sz="2000" dirty="0"/>
              <a:t>Watch ‘</a:t>
            </a:r>
            <a:r>
              <a:rPr lang="en-GB" sz="2000" dirty="0" err="1"/>
              <a:t>em</a:t>
            </a:r>
            <a:r>
              <a:rPr lang="en-GB" sz="2000" dirty="0"/>
              <a:t> go</a:t>
            </a:r>
          </a:p>
          <a:p>
            <a:pPr lvl="1"/>
            <a:r>
              <a:rPr lang="en-GB" sz="2000" dirty="0"/>
              <a:t>Calculate </a:t>
            </a:r>
            <a:r>
              <a:rPr lang="en-GB" sz="2000" i="1" dirty="0"/>
              <a:t>distance: </a:t>
            </a:r>
            <a:r>
              <a:rPr lang="en-GB" sz="2000" dirty="0"/>
              <a:t># steps between nodes</a:t>
            </a:r>
          </a:p>
          <a:p>
            <a:pPr lvl="1"/>
            <a:r>
              <a:rPr lang="en-GB" sz="2000" dirty="0"/>
              <a:t>The two closest nodes are then put into a </a:t>
            </a:r>
            <a:r>
              <a:rPr lang="en-GB" sz="2000" i="1" dirty="0"/>
              <a:t>community</a:t>
            </a:r>
            <a:endParaRPr lang="en-GB" sz="2000" dirty="0"/>
          </a:p>
          <a:p>
            <a:pPr lvl="1"/>
            <a:r>
              <a:rPr lang="en-GB" sz="2000" dirty="0"/>
              <a:t>Start over and keep aggregating communities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3" name="Oval 12"/>
          <p:cNvSpPr/>
          <p:nvPr/>
        </p:nvSpPr>
        <p:spPr>
          <a:xfrm>
            <a:off x="7490691" y="3325090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4" name="Oval 13"/>
          <p:cNvSpPr/>
          <p:nvPr/>
        </p:nvSpPr>
        <p:spPr>
          <a:xfrm>
            <a:off x="8224982" y="4465781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9231745" y="2831233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16" name="Oval 15"/>
          <p:cNvSpPr/>
          <p:nvPr/>
        </p:nvSpPr>
        <p:spPr>
          <a:xfrm>
            <a:off x="10266218" y="4112707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7578436" y="6054436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9942945" y="5574145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9" name="Straight Connector 18"/>
          <p:cNvCxnSpPr>
            <a:stCxn id="13" idx="4"/>
            <a:endCxn id="14" idx="1"/>
          </p:cNvCxnSpPr>
          <p:nvPr/>
        </p:nvCxnSpPr>
        <p:spPr>
          <a:xfrm>
            <a:off x="7813964" y="3962399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6"/>
            <a:endCxn id="15" idx="2"/>
          </p:cNvCxnSpPr>
          <p:nvPr/>
        </p:nvCxnSpPr>
        <p:spPr>
          <a:xfrm flipV="1">
            <a:off x="8137237" y="3149888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5" idx="5"/>
            <a:endCxn id="16" idx="1"/>
          </p:cNvCxnSpPr>
          <p:nvPr/>
        </p:nvCxnSpPr>
        <p:spPr>
          <a:xfrm>
            <a:off x="9783607" y="3375210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5"/>
            <a:endCxn id="16" idx="2"/>
          </p:cNvCxnSpPr>
          <p:nvPr/>
        </p:nvCxnSpPr>
        <p:spPr>
          <a:xfrm>
            <a:off x="8042553" y="3869067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4" idx="4"/>
          </p:cNvCxnSpPr>
          <p:nvPr/>
        </p:nvCxnSpPr>
        <p:spPr>
          <a:xfrm flipH="1">
            <a:off x="8066815" y="5103090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8" idx="2"/>
          </p:cNvCxnSpPr>
          <p:nvPr/>
        </p:nvCxnSpPr>
        <p:spPr>
          <a:xfrm flipV="1">
            <a:off x="8178789" y="5892800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4" idx="5"/>
            <a:endCxn id="18" idx="1"/>
          </p:cNvCxnSpPr>
          <p:nvPr/>
        </p:nvCxnSpPr>
        <p:spPr>
          <a:xfrm>
            <a:off x="8776844" y="5009758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6" name="Table 25"/>
          <p:cNvGraphicFramePr>
            <a:graphicFrameLocks noGrp="1"/>
          </p:cNvGraphicFramePr>
          <p:nvPr/>
        </p:nvGraphicFramePr>
        <p:xfrm>
          <a:off x="5948219" y="180865"/>
          <a:ext cx="5989781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683">
                  <a:extLst>
                    <a:ext uri="{9D8B030D-6E8A-4147-A177-3AD203B41FA5}">
                      <a16:colId xmlns:a16="http://schemas.microsoft.com/office/drawing/2014/main" val="4034087618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818024324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63068519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193659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2323148465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3020005092"/>
                    </a:ext>
                  </a:extLst>
                </a:gridCol>
                <a:gridCol w="855683">
                  <a:extLst>
                    <a:ext uri="{9D8B030D-6E8A-4147-A177-3AD203B41FA5}">
                      <a16:colId xmlns:a16="http://schemas.microsoft.com/office/drawing/2014/main" val="4067826758"/>
                    </a:ext>
                  </a:extLst>
                </a:gridCol>
              </a:tblGrid>
              <a:tr h="357816">
                <a:tc>
                  <a:txBody>
                    <a:bodyPr/>
                    <a:lstStyle/>
                    <a:p>
                      <a:endParaRPr lang="en-GB" dirty="0"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761405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07394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30179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111478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929114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51534"/>
                  </a:ext>
                </a:extLst>
              </a:tr>
              <a:tr h="357816"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Consolas" panose="020B0609020204030204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676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21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3655" cy="4351338"/>
          </a:xfrm>
        </p:spPr>
        <p:txBody>
          <a:bodyPr>
            <a:normAutofit/>
          </a:bodyPr>
          <a:lstStyle/>
          <a:p>
            <a:r>
              <a:rPr lang="en-GB" dirty="0"/>
              <a:t>Community structure is </a:t>
            </a:r>
            <a:r>
              <a:rPr lang="en-GB" b="1" dirty="0"/>
              <a:t>hierarchical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7710147" y="1761466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8444438" y="2902157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9451201" y="1267609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10485674" y="2549083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7797892" y="4490812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0" name="Oval 9"/>
          <p:cNvSpPr/>
          <p:nvPr/>
        </p:nvSpPr>
        <p:spPr>
          <a:xfrm>
            <a:off x="10162401" y="4010521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1" name="Straight Connector 10"/>
          <p:cNvCxnSpPr>
            <a:stCxn id="5" idx="4"/>
            <a:endCxn id="6" idx="1"/>
          </p:cNvCxnSpPr>
          <p:nvPr/>
        </p:nvCxnSpPr>
        <p:spPr>
          <a:xfrm>
            <a:off x="8033420" y="2398775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7" idx="2"/>
          </p:cNvCxnSpPr>
          <p:nvPr/>
        </p:nvCxnSpPr>
        <p:spPr>
          <a:xfrm flipV="1">
            <a:off x="8356693" y="1586264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5"/>
            <a:endCxn id="8" idx="1"/>
          </p:cNvCxnSpPr>
          <p:nvPr/>
        </p:nvCxnSpPr>
        <p:spPr>
          <a:xfrm>
            <a:off x="10003063" y="1811586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5"/>
            <a:endCxn id="8" idx="2"/>
          </p:cNvCxnSpPr>
          <p:nvPr/>
        </p:nvCxnSpPr>
        <p:spPr>
          <a:xfrm>
            <a:off x="8262009" y="2305443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</p:cNvCxnSpPr>
          <p:nvPr/>
        </p:nvCxnSpPr>
        <p:spPr>
          <a:xfrm flipH="1">
            <a:off x="8286271" y="3539466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0" idx="2"/>
          </p:cNvCxnSpPr>
          <p:nvPr/>
        </p:nvCxnSpPr>
        <p:spPr>
          <a:xfrm flipV="1">
            <a:off x="8398245" y="4329176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10" idx="1"/>
          </p:cNvCxnSpPr>
          <p:nvPr/>
        </p:nvCxnSpPr>
        <p:spPr>
          <a:xfrm>
            <a:off x="8996300" y="3446134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346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15FB6-AFCF-DD17-DDE0-304531C5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74B3-22F0-4346-A3E7-CF4A5CDFF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9678" cy="4351338"/>
          </a:xfrm>
        </p:spPr>
        <p:txBody>
          <a:bodyPr/>
          <a:lstStyle/>
          <a:p>
            <a:r>
              <a:rPr lang="en-US" dirty="0"/>
              <a:t>Often, we have fine-grained data</a:t>
            </a:r>
          </a:p>
          <a:p>
            <a:r>
              <a:rPr lang="en-US" dirty="0"/>
              <a:t>Lots of locations, lots of flows</a:t>
            </a:r>
          </a:p>
          <a:p>
            <a:r>
              <a:rPr lang="en-US" dirty="0"/>
              <a:t>How can we determine key patterns in this network?	</a:t>
            </a:r>
          </a:p>
          <a:p>
            <a:pPr lvl="1"/>
            <a:r>
              <a:rPr lang="en-US" dirty="0"/>
              <a:t>What places are at-risk of spread?</a:t>
            </a:r>
          </a:p>
          <a:p>
            <a:pPr lvl="1"/>
            <a:r>
              <a:rPr lang="en-US" dirty="0"/>
              <a:t>What places are key intervention targets?</a:t>
            </a:r>
          </a:p>
          <a:p>
            <a:endParaRPr lang="en-US" dirty="0"/>
          </a:p>
        </p:txBody>
      </p:sp>
      <p:pic>
        <p:nvPicPr>
          <p:cNvPr id="4" name="Picture 3" descr="2D Link bangla_mob.jpg">
            <a:extLst>
              <a:ext uri="{FF2B5EF4-FFF2-40B4-BE49-F238E27FC236}">
                <a16:creationId xmlns:a16="http://schemas.microsoft.com/office/drawing/2014/main" id="{60929E33-D800-807F-6DD8-5E64140039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8" y="747587"/>
            <a:ext cx="3839817" cy="542937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622621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3655" cy="4351338"/>
          </a:xfrm>
        </p:spPr>
        <p:txBody>
          <a:bodyPr>
            <a:normAutofit/>
          </a:bodyPr>
          <a:lstStyle/>
          <a:p>
            <a:r>
              <a:rPr lang="en-GB" dirty="0"/>
              <a:t>Community structure is </a:t>
            </a:r>
            <a:r>
              <a:rPr lang="en-GB" b="1" dirty="0"/>
              <a:t>hierarchical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7710147" y="1761466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8444438" y="2902157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9451201" y="1267609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10485674" y="2549083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7797892" y="4490812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0" name="Oval 9"/>
          <p:cNvSpPr/>
          <p:nvPr/>
        </p:nvSpPr>
        <p:spPr>
          <a:xfrm>
            <a:off x="10162401" y="4010521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1" name="Straight Connector 10"/>
          <p:cNvCxnSpPr>
            <a:stCxn id="5" idx="4"/>
            <a:endCxn id="6" idx="1"/>
          </p:cNvCxnSpPr>
          <p:nvPr/>
        </p:nvCxnSpPr>
        <p:spPr>
          <a:xfrm>
            <a:off x="8033420" y="2398775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7" idx="2"/>
          </p:cNvCxnSpPr>
          <p:nvPr/>
        </p:nvCxnSpPr>
        <p:spPr>
          <a:xfrm flipV="1">
            <a:off x="8356693" y="1586264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5"/>
            <a:endCxn id="8" idx="1"/>
          </p:cNvCxnSpPr>
          <p:nvPr/>
        </p:nvCxnSpPr>
        <p:spPr>
          <a:xfrm>
            <a:off x="10003063" y="1811586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5"/>
            <a:endCxn id="8" idx="2"/>
          </p:cNvCxnSpPr>
          <p:nvPr/>
        </p:nvCxnSpPr>
        <p:spPr>
          <a:xfrm>
            <a:off x="8262009" y="2305443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</p:cNvCxnSpPr>
          <p:nvPr/>
        </p:nvCxnSpPr>
        <p:spPr>
          <a:xfrm flipH="1">
            <a:off x="8286271" y="3539466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0" idx="2"/>
          </p:cNvCxnSpPr>
          <p:nvPr/>
        </p:nvCxnSpPr>
        <p:spPr>
          <a:xfrm flipV="1">
            <a:off x="8398245" y="4329176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10" idx="1"/>
          </p:cNvCxnSpPr>
          <p:nvPr/>
        </p:nvCxnSpPr>
        <p:spPr>
          <a:xfrm>
            <a:off x="8996300" y="3446134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297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33655" cy="4351338"/>
          </a:xfrm>
        </p:spPr>
        <p:txBody>
          <a:bodyPr>
            <a:normAutofit/>
          </a:bodyPr>
          <a:lstStyle/>
          <a:p>
            <a:r>
              <a:rPr lang="en-GB" dirty="0"/>
              <a:t>Community structure is </a:t>
            </a:r>
            <a:r>
              <a:rPr lang="en-GB" b="1" dirty="0"/>
              <a:t>hierarchical</a:t>
            </a:r>
            <a:endParaRPr lang="en-GB" dirty="0"/>
          </a:p>
          <a:p>
            <a:r>
              <a:rPr lang="en-GB" dirty="0"/>
              <a:t>When to stop?</a:t>
            </a:r>
          </a:p>
          <a:p>
            <a:r>
              <a:rPr lang="en-GB" b="1" dirty="0"/>
              <a:t>Modularity score (Q)</a:t>
            </a:r>
          </a:p>
          <a:p>
            <a:pPr lvl="1"/>
            <a:r>
              <a:rPr lang="en-GB" dirty="0"/>
              <a:t>% of connections within communities - % expected if random</a:t>
            </a:r>
          </a:p>
          <a:p>
            <a:pPr lvl="2"/>
            <a:r>
              <a:rPr lang="en-GB" dirty="0"/>
              <a:t>High Q means more connections within vs. between community</a:t>
            </a:r>
          </a:p>
          <a:p>
            <a:pPr lvl="2"/>
            <a:r>
              <a:rPr lang="en-GB" b="1" dirty="0"/>
              <a:t>Max -&gt; Optimal community structure</a:t>
            </a:r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7703138" y="570195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6" name="Oval 5"/>
          <p:cNvSpPr/>
          <p:nvPr/>
        </p:nvSpPr>
        <p:spPr>
          <a:xfrm>
            <a:off x="8437429" y="1710886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7" name="Oval 6"/>
          <p:cNvSpPr/>
          <p:nvPr/>
        </p:nvSpPr>
        <p:spPr>
          <a:xfrm>
            <a:off x="9444192" y="76338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10478665" y="1357812"/>
            <a:ext cx="646546" cy="637309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9" name="Oval 8"/>
          <p:cNvSpPr/>
          <p:nvPr/>
        </p:nvSpPr>
        <p:spPr>
          <a:xfrm>
            <a:off x="7790883" y="3299541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0" name="Oval 9"/>
          <p:cNvSpPr/>
          <p:nvPr/>
        </p:nvSpPr>
        <p:spPr>
          <a:xfrm>
            <a:off x="10155392" y="2819250"/>
            <a:ext cx="646546" cy="637309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</a:t>
            </a:r>
          </a:p>
        </p:txBody>
      </p:sp>
      <p:cxnSp>
        <p:nvCxnSpPr>
          <p:cNvPr id="11" name="Straight Connector 10"/>
          <p:cNvCxnSpPr>
            <a:stCxn id="5" idx="4"/>
            <a:endCxn id="6" idx="1"/>
          </p:cNvCxnSpPr>
          <p:nvPr/>
        </p:nvCxnSpPr>
        <p:spPr>
          <a:xfrm>
            <a:off x="8026411" y="1207504"/>
            <a:ext cx="505702" cy="59671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7" idx="2"/>
          </p:cNvCxnSpPr>
          <p:nvPr/>
        </p:nvCxnSpPr>
        <p:spPr>
          <a:xfrm flipV="1">
            <a:off x="8349684" y="394993"/>
            <a:ext cx="1094508" cy="4938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7" idx="5"/>
            <a:endCxn id="8" idx="1"/>
          </p:cNvCxnSpPr>
          <p:nvPr/>
        </p:nvCxnSpPr>
        <p:spPr>
          <a:xfrm>
            <a:off x="9996054" y="620315"/>
            <a:ext cx="577295" cy="83082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5" idx="5"/>
            <a:endCxn id="8" idx="2"/>
          </p:cNvCxnSpPr>
          <p:nvPr/>
        </p:nvCxnSpPr>
        <p:spPr>
          <a:xfrm>
            <a:off x="8255000" y="1114172"/>
            <a:ext cx="2223665" cy="56229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6" idx="4"/>
          </p:cNvCxnSpPr>
          <p:nvPr/>
        </p:nvCxnSpPr>
        <p:spPr>
          <a:xfrm flipH="1">
            <a:off x="8279262" y="2348195"/>
            <a:ext cx="481440" cy="99946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0" idx="2"/>
          </p:cNvCxnSpPr>
          <p:nvPr/>
        </p:nvCxnSpPr>
        <p:spPr>
          <a:xfrm flipV="1">
            <a:off x="8391236" y="3137905"/>
            <a:ext cx="1764156" cy="32327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5"/>
            <a:endCxn id="10" idx="1"/>
          </p:cNvCxnSpPr>
          <p:nvPr/>
        </p:nvCxnSpPr>
        <p:spPr>
          <a:xfrm>
            <a:off x="8989291" y="2254863"/>
            <a:ext cx="1260785" cy="65771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65" y="3952509"/>
            <a:ext cx="3334435" cy="290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9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Planning regional elimination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75247"/>
            <a:ext cx="4562475" cy="4351338"/>
          </a:xfrm>
        </p:spPr>
        <p:txBody>
          <a:bodyPr>
            <a:normAutofit/>
          </a:bodyPr>
          <a:lstStyle/>
          <a:p>
            <a:r>
              <a:rPr lang="en-GB" dirty="0"/>
              <a:t>Organization of elimination</a:t>
            </a:r>
          </a:p>
          <a:p>
            <a:r>
              <a:rPr lang="en-GB" dirty="0"/>
              <a:t>Community detection</a:t>
            </a:r>
          </a:p>
          <a:p>
            <a:pPr lvl="1"/>
            <a:r>
              <a:rPr lang="en-GB" dirty="0"/>
              <a:t>Draw divisions to maximize difference within-community and between</a:t>
            </a:r>
          </a:p>
          <a:p>
            <a:r>
              <a:rPr lang="en-GB" i="1" dirty="0" err="1"/>
              <a:t>Tatem</a:t>
            </a:r>
            <a:r>
              <a:rPr lang="en-GB" i="1" dirty="0"/>
              <a:t> et al 2007</a:t>
            </a:r>
            <a:r>
              <a:rPr lang="en-GB" dirty="0"/>
              <a:t>; but national focus, old migration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0" y="1391444"/>
            <a:ext cx="57150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9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16914" r="16631" b="25715"/>
          <a:stretch/>
        </p:blipFill>
        <p:spPr bwMode="auto">
          <a:xfrm>
            <a:off x="2352282" y="944883"/>
            <a:ext cx="6970622" cy="523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851436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Can add local knowledge, ancillary data</a:t>
            </a:r>
          </a:p>
        </p:txBody>
      </p:sp>
      <p:pic>
        <p:nvPicPr>
          <p:cNvPr id="7" name="Content Placeholder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16914" r="16631" b="25715"/>
          <a:stretch/>
        </p:blipFill>
        <p:spPr bwMode="auto">
          <a:xfrm>
            <a:off x="330200" y="2697795"/>
            <a:ext cx="4643755" cy="4001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" t="11966" r="17073" b="20729"/>
          <a:stretch/>
        </p:blipFill>
        <p:spPr bwMode="auto">
          <a:xfrm>
            <a:off x="4291964" y="1807527"/>
            <a:ext cx="3998595" cy="3617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9" name="Content Placeholder 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2" t="6648" r="8099" b="18803"/>
          <a:stretch/>
        </p:blipFill>
        <p:spPr bwMode="auto">
          <a:xfrm>
            <a:off x="3429000" y="1328763"/>
            <a:ext cx="6263056" cy="4202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412676" y="6488672"/>
            <a:ext cx="3779324" cy="36932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GB" sz="1600" i="1" dirty="0" err="1"/>
              <a:t>Ruktanonchai</a:t>
            </a:r>
            <a:r>
              <a:rPr lang="en-GB" sz="1600" i="1" dirty="0"/>
              <a:t> et al. (2016) Mal J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5" t="20540" r="27057" b="28288"/>
          <a:stretch/>
        </p:blipFill>
        <p:spPr>
          <a:xfrm>
            <a:off x="7041445" y="1091565"/>
            <a:ext cx="4783472" cy="3381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4245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492A56-4B8F-1464-EEB3-45697364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A0F84-28CB-2055-0924-3BAC638D3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2021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B081D-6AB5-DFA1-E047-E88BDA3126BA}"/>
              </a:ext>
            </a:extLst>
          </p:cNvPr>
          <p:cNvSpPr txBox="1"/>
          <p:nvPr/>
        </p:nvSpPr>
        <p:spPr>
          <a:xfrm>
            <a:off x="3047172" y="6097514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link.springer.com</a:t>
            </a:r>
            <a:r>
              <a:rPr lang="en-US" dirty="0"/>
              <a:t>/article/10.1186/1475-2875-12-269/figures/1</a:t>
            </a:r>
          </a:p>
        </p:txBody>
      </p:sp>
      <p:pic>
        <p:nvPicPr>
          <p:cNvPr id="6146" name="Picture 2" descr="Figure 1">
            <a:extLst>
              <a:ext uri="{FF2B5EF4-FFF2-40B4-BE49-F238E27FC236}">
                <a16:creationId xmlns:a16="http://schemas.microsoft.com/office/drawing/2014/main" id="{ECC3E41D-3085-D519-D836-CC762DF20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75"/>
          <a:stretch/>
        </p:blipFill>
        <p:spPr bwMode="auto">
          <a:xfrm>
            <a:off x="1172818" y="251434"/>
            <a:ext cx="9623563" cy="660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091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1066-7B2E-BC9A-1431-04A29503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A11AC-D901-BDBA-45E4-1DE72579C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2425B3C0-68B2-55B3-C5CA-13DC112CF3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145" r="-1520" b="-145"/>
          <a:stretch/>
        </p:blipFill>
        <p:spPr bwMode="auto">
          <a:xfrm>
            <a:off x="1176957" y="43657"/>
            <a:ext cx="10014407" cy="667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906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Epidemiology, space, and mobility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Infectious disease still very important in poorer countries</a:t>
            </a:r>
          </a:p>
          <a:p>
            <a:pPr lvl="1"/>
            <a:r>
              <a:rPr lang="en-GB" dirty="0"/>
              <a:t>Reducing burden essential for a more equal world</a:t>
            </a:r>
          </a:p>
          <a:p>
            <a:r>
              <a:rPr lang="en-GB" dirty="0"/>
              <a:t>Human mobility is inextricable from disease transmission, regardless of type of disease</a:t>
            </a:r>
          </a:p>
          <a:p>
            <a:r>
              <a:rPr lang="en-GB" dirty="0"/>
              <a:t>We can use mobility to better understand disease through analyses like social network analysis:</a:t>
            </a:r>
          </a:p>
          <a:p>
            <a:pPr lvl="1"/>
            <a:r>
              <a:rPr lang="en-GB" dirty="0"/>
              <a:t>How countries and regions are connected</a:t>
            </a:r>
          </a:p>
          <a:p>
            <a:pPr lvl="1"/>
            <a:r>
              <a:rPr lang="en-GB" dirty="0"/>
              <a:t>Characteristics of </a:t>
            </a:r>
            <a:r>
              <a:rPr lang="en-GB" dirty="0" err="1"/>
              <a:t>superspreaders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1756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331-A2F6-886F-C140-65DBB1B0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982A3-A000-E196-1C25-ED3DFC1D8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Practice with network analysis &amp; </a:t>
            </a:r>
            <a:r>
              <a:rPr lang="en-US"/>
              <a:t>plotting results</a:t>
            </a:r>
          </a:p>
        </p:txBody>
      </p:sp>
    </p:spTree>
    <p:extLst>
      <p:ext uri="{BB962C8B-B14F-4D97-AF65-F5344CB8AC3E}">
        <p14:creationId xmlns:p14="http://schemas.microsoft.com/office/powerpoint/2010/main" val="2575426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key targets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38461" cy="4351338"/>
          </a:xfrm>
        </p:spPr>
        <p:txBody>
          <a:bodyPr>
            <a:normAutofit/>
          </a:bodyPr>
          <a:lstStyle/>
          <a:p>
            <a:r>
              <a:rPr lang="en-GB" dirty="0"/>
              <a:t>Transmission occurs in shared spaces</a:t>
            </a:r>
          </a:p>
          <a:p>
            <a:r>
              <a:rPr lang="en-GB" dirty="0"/>
              <a:t>Who is most likely to share space?</a:t>
            </a:r>
          </a:p>
          <a:p>
            <a:r>
              <a:rPr lang="en-GB" dirty="0"/>
              <a:t>Social network analysis can define who is most connected and most likely to spread disease</a:t>
            </a:r>
          </a:p>
          <a:p>
            <a:pPr lvl="1"/>
            <a:r>
              <a:rPr lang="en-GB" dirty="0"/>
              <a:t>Informs surveillance, targeting of interventions</a:t>
            </a:r>
          </a:p>
          <a:p>
            <a:pPr lvl="1"/>
            <a:r>
              <a:rPr lang="en-GB" dirty="0"/>
              <a:t>Helps identify potential </a:t>
            </a:r>
            <a:r>
              <a:rPr lang="en-GB" dirty="0" err="1"/>
              <a:t>superspreaders</a:t>
            </a:r>
            <a:r>
              <a:rPr lang="en-GB" dirty="0"/>
              <a:t>, well-connected people</a:t>
            </a:r>
          </a:p>
        </p:txBody>
      </p:sp>
      <p:pic>
        <p:nvPicPr>
          <p:cNvPr id="1026" name="Picture 2" descr="The Star Wars social network (7 episodes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321" y="1825625"/>
            <a:ext cx="5302679" cy="357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61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Social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63209" cy="4351338"/>
          </a:xfrm>
        </p:spPr>
        <p:txBody>
          <a:bodyPr/>
          <a:lstStyle/>
          <a:p>
            <a:r>
              <a:rPr lang="en-GB" dirty="0"/>
              <a:t>Various ways to define connections between nodes</a:t>
            </a:r>
          </a:p>
          <a:p>
            <a:pPr lvl="1"/>
            <a:r>
              <a:rPr lang="en-GB" dirty="0"/>
              <a:t>Nodes can be people, or communities, or places</a:t>
            </a:r>
          </a:p>
          <a:p>
            <a:pPr lvl="2"/>
            <a:r>
              <a:rPr lang="en-GB" dirty="0"/>
              <a:t>Ex. Kigali and Kampala are very well connected, major ”nodes”/patches</a:t>
            </a:r>
          </a:p>
          <a:p>
            <a:pPr lvl="1"/>
            <a:r>
              <a:rPr lang="en-GB" dirty="0"/>
              <a:t>Connections can be communication, shared time spent, or other interactions</a:t>
            </a:r>
          </a:p>
          <a:p>
            <a:endParaRPr lang="en-GB" dirty="0"/>
          </a:p>
        </p:txBody>
      </p:sp>
      <p:pic>
        <p:nvPicPr>
          <p:cNvPr id="1026" name="Picture 2" descr="The Star Wars social network (7 episodes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09" y="1468815"/>
            <a:ext cx="5890591" cy="397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95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0152271-B6EA-AD64-72D4-323C1114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"/>
            <a:ext cx="5829300" cy="623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>
            <a:extLst>
              <a:ext uri="{FF2B5EF4-FFF2-40B4-BE49-F238E27FC236}">
                <a16:creationId xmlns:a16="http://schemas.microsoft.com/office/drawing/2014/main" id="{A126CBC1-3020-C282-D0E9-05E7C0E8B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838201"/>
            <a:ext cx="190500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Bookman Old Style" panose="02050604050505020204" pitchFamily="18" charset="0"/>
              </a:rPr>
              <a:t>Network of physical interactions between nuclear proteins [...] consisting of all proteins that are known to be localized in the yeast nucleus [...], and which interact with at least one other protein in the nucleus.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Bookman Old Style" panose="02050604050505020204" pitchFamily="18" charset="0"/>
              </a:rPr>
              <a:t>This subset consists of 318 interactions between 329 proteins.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Bookman Old Style" panose="02050604050505020204" pitchFamily="18" charset="0"/>
              </a:rPr>
              <a:t>Note that most neighbors of highly connected nodes have rather low connectivity.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>
              <a:latin typeface="Bookman Old Style" panose="020506040505050202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Bookman Old Style" panose="02050604050505020204" pitchFamily="18" charset="0"/>
              </a:rPr>
              <a:t>Maslov and Sneppen 2002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Bookman Old Style" panose="02050604050505020204" pitchFamily="18" charset="0"/>
              </a:rPr>
              <a:t>http://arxiv.org/abs/cond-mat/0205380</a:t>
            </a:r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B65E03B5-F4A9-7AC6-895F-0E21B6CEF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715001"/>
            <a:ext cx="3632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18188A"/>
                </a:solidFill>
              </a:rPr>
              <a:t>Protein networks in yeast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62AD751-F09C-0A8E-5664-BB8AD8388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41148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04FB83C7-3E0C-8559-E298-187C686AC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334001"/>
            <a:ext cx="3733800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>
                <a:latin typeface="Bookman Old Style" panose="02050604050505020204" pitchFamily="18" charset="0"/>
              </a:rPr>
              <a:t>Black nodes are persons with clinical disease (and are potentially infectious), pink nodes represent exposed persons with incubating (or dormant) infection and are </a:t>
            </a:r>
            <a:r>
              <a:rPr lang="en-US" altLang="en-US" sz="900" i="1">
                <a:latin typeface="Bookman Old Style" panose="02050604050505020204" pitchFamily="18" charset="0"/>
              </a:rPr>
              <a:t>not</a:t>
            </a:r>
            <a:r>
              <a:rPr lang="en-US" altLang="en-US" sz="900">
                <a:latin typeface="Bookman Old Style" panose="02050604050505020204" pitchFamily="18" charset="0"/>
              </a:rPr>
              <a:t> infectious, green represent exposed persons with no infection and are </a:t>
            </a:r>
            <a:r>
              <a:rPr lang="en-US" altLang="en-US" sz="900" i="1">
                <a:latin typeface="Bookman Old Style" panose="02050604050505020204" pitchFamily="18" charset="0"/>
              </a:rPr>
              <a:t>not</a:t>
            </a:r>
            <a:r>
              <a:rPr lang="en-US" altLang="en-US" sz="900">
                <a:latin typeface="Bookman Old Style" panose="02050604050505020204" pitchFamily="18" charset="0"/>
              </a:rPr>
              <a:t> infectious. The infection status is unknown for the grey nodes.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>
                <a:latin typeface="Bookman Old Style" panose="02050604050505020204" pitchFamily="18" charset="0"/>
              </a:rPr>
              <a:t>Unfortunately the 'social butterfly' in this community, the black node in the center of the graph, is also the most infectious -- a </a:t>
            </a:r>
            <a:r>
              <a:rPr lang="en-US" altLang="en-US" sz="900" i="1">
                <a:latin typeface="Bookman Old Style" panose="02050604050505020204" pitchFamily="18" charset="0"/>
              </a:rPr>
              <a:t>super spreader</a:t>
            </a:r>
            <a:r>
              <a:rPr lang="en-US" altLang="en-US" sz="900">
                <a:latin typeface="Bookman Old Style" panose="02050604050505020204" pitchFamily="18" charset="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>
                <a:latin typeface="Bookman Old Style" panose="02050604050505020204" pitchFamily="18" charset="0"/>
              </a:rPr>
              <a:t>http://www.orgnet.com/contagion.html</a:t>
            </a: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2661D7DA-D289-28E1-A186-F044CE211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685801"/>
            <a:ext cx="1765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18188A"/>
                </a:solidFill>
              </a:rPr>
              <a:t>Spread of TB</a:t>
            </a:r>
          </a:p>
        </p:txBody>
      </p:sp>
      <p:sp>
        <p:nvSpPr>
          <p:cNvPr id="6149" name="Rectangle 6">
            <a:extLst>
              <a:ext uri="{FF2B5EF4-FFF2-40B4-BE49-F238E27FC236}">
                <a16:creationId xmlns:a16="http://schemas.microsoft.com/office/drawing/2014/main" id="{398E9BAB-DC8B-6340-085F-C21C49C14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562601"/>
            <a:ext cx="27368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>
                <a:latin typeface="Bookman Old Style" panose="02050604050505020204" pitchFamily="18" charset="0"/>
              </a:rPr>
              <a:t>The largest component of the Santa Fe Institute collaboration network, with the primary divisions detected by our algorithm indicated by different vertex shapes.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>
                <a:latin typeface="Bookman Old Style" panose="02050604050505020204" pitchFamily="18" charset="0"/>
              </a:rPr>
              <a:t>http://www.pnas.org/content/99/12/7821.full.pdf+html</a:t>
            </a:r>
          </a:p>
        </p:txBody>
      </p:sp>
      <p:sp>
        <p:nvSpPr>
          <p:cNvPr id="6150" name="Rectangle 7">
            <a:extLst>
              <a:ext uri="{FF2B5EF4-FFF2-40B4-BE49-F238E27FC236}">
                <a16:creationId xmlns:a16="http://schemas.microsoft.com/office/drawing/2014/main" id="{615CE54B-E99B-8706-8248-0DEDC576E2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1" y="685800"/>
            <a:ext cx="3001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18188A"/>
                </a:solidFill>
              </a:rPr>
              <a:t>Scientific collaboration</a:t>
            </a:r>
          </a:p>
        </p:txBody>
      </p:sp>
      <p:pic>
        <p:nvPicPr>
          <p:cNvPr id="6151" name="Picture 8">
            <a:extLst>
              <a:ext uri="{FF2B5EF4-FFF2-40B4-BE49-F238E27FC236}">
                <a16:creationId xmlns:a16="http://schemas.microsoft.com/office/drawing/2014/main" id="{A094A3AB-260A-56C8-919F-46374FA50156}"/>
              </a:ext>
            </a:extLst>
          </p:cNvPr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53200" y="1600200"/>
            <a:ext cx="3403600" cy="3722688"/>
          </a:xfr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F35272A-1ADD-1BC6-75DD-763F3110E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1295400"/>
            <a:ext cx="3051175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>
            <a:extLst>
              <a:ext uri="{FF2B5EF4-FFF2-40B4-BE49-F238E27FC236}">
                <a16:creationId xmlns:a16="http://schemas.microsoft.com/office/drawing/2014/main" id="{5E861B9F-2D4B-EB11-BB28-B39EE5C59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62000"/>
            <a:ext cx="52578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72" name="Object 4">
            <a:extLst>
              <a:ext uri="{FF2B5EF4-FFF2-40B4-BE49-F238E27FC236}">
                <a16:creationId xmlns:a16="http://schemas.microsoft.com/office/drawing/2014/main" id="{BD09338C-B7AB-A2B1-C929-8F6997B9D4AC}"/>
              </a:ext>
            </a:extLst>
          </p:cNvPr>
          <p:cNvGraphicFramePr>
            <a:graphicFrameLocks noGrp="1" noChangeAspect="1"/>
          </p:cNvGraphicFramePr>
          <p:nvPr>
            <p:ph/>
          </p:nvPr>
        </p:nvGraphicFramePr>
        <p:xfrm>
          <a:off x="6324600" y="136525"/>
          <a:ext cx="175260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4" imgW="889000" imgH="679450" progId="MSPhotoEd.3">
                  <p:embed/>
                </p:oleObj>
              </mc:Choice>
              <mc:Fallback>
                <p:oleObj name="Photo Editor Photo" r:id="rId4" imgW="889000" imgH="679450" progId="MSPhotoEd.3">
                  <p:embed/>
                  <p:pic>
                    <p:nvPicPr>
                      <p:cNvPr id="7172" name="Object 4">
                        <a:extLst>
                          <a:ext uri="{FF2B5EF4-FFF2-40B4-BE49-F238E27FC236}">
                            <a16:creationId xmlns:a16="http://schemas.microsoft.com/office/drawing/2014/main" id="{BD09338C-B7AB-A2B1-C929-8F6997B9D4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36525"/>
                        <a:ext cx="1752600" cy="133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5">
            <a:extLst>
              <a:ext uri="{FF2B5EF4-FFF2-40B4-BE49-F238E27FC236}">
                <a16:creationId xmlns:a16="http://schemas.microsoft.com/office/drawing/2014/main" id="{8590630B-B059-EB7B-CB2D-27923F3AA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629400"/>
            <a:ext cx="1847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00"/>
              <a:t>http://www.lumeta.com/research/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8D7992F7-8206-9CCD-DCFC-B006CF298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953001"/>
            <a:ext cx="2533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18188A"/>
                </a:solidFill>
              </a:rPr>
              <a:t>The Internet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ctur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theme" id="{AB72DDDC-9FD6-F841-AAB6-D56E0A0EFB1B}" vid="{A1E75BA0-D33C-4041-A9DC-DA74400011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123</TotalTime>
  <Words>2342</Words>
  <Application>Microsoft Macintosh PowerPoint</Application>
  <PresentationFormat>Widescreen</PresentationFormat>
  <Paragraphs>959</Paragraphs>
  <Slides>48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Bookman Old Style</vt:lpstr>
      <vt:lpstr>Consolas</vt:lpstr>
      <vt:lpstr>Franklin Gothic Book</vt:lpstr>
      <vt:lpstr>Franklin Gothic Medium</vt:lpstr>
      <vt:lpstr>Lecture theme</vt:lpstr>
      <vt:lpstr>Photo Editor Photo</vt:lpstr>
      <vt:lpstr>Analyzing networks</vt:lpstr>
      <vt:lpstr>What can you do with these models?</vt:lpstr>
      <vt:lpstr>Learning objectives</vt:lpstr>
      <vt:lpstr>Mobility data</vt:lpstr>
      <vt:lpstr>Identifying key targets</vt:lpstr>
      <vt:lpstr>Social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Networks example</vt:lpstr>
      <vt:lpstr>Networks for disease/malaria control</vt:lpstr>
      <vt:lpstr>Analyzing networks</vt:lpstr>
      <vt:lpstr>Analyzing networks</vt:lpstr>
      <vt:lpstr>Analyzing networks</vt:lpstr>
      <vt:lpstr>Analyzing networks</vt:lpstr>
      <vt:lpstr>Analyzing networks</vt:lpstr>
      <vt:lpstr>Analyzing networks</vt:lpstr>
      <vt:lpstr>Network-level analysis</vt:lpstr>
      <vt:lpstr>Network-level analysis</vt:lpstr>
      <vt:lpstr>PowerPoint Presentation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How?</vt:lpstr>
      <vt:lpstr>Planning regional elimination</vt:lpstr>
      <vt:lpstr>PowerPoint Presentation</vt:lpstr>
      <vt:lpstr>Can add local knowledge, ancillary data</vt:lpstr>
      <vt:lpstr>PowerPoint Presentation</vt:lpstr>
      <vt:lpstr>PowerPoint Presentation</vt:lpstr>
      <vt:lpstr>Epidemiology, space, and mobility</vt:lpstr>
      <vt:lpstr>Worksheet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Ruktanonchai, Nick</dc:creator>
  <cp:lastModifiedBy>Ruktanonchai, Nick</cp:lastModifiedBy>
  <cp:revision>10</cp:revision>
  <dcterms:created xsi:type="dcterms:W3CDTF">2024-03-25T21:10:15Z</dcterms:created>
  <dcterms:modified xsi:type="dcterms:W3CDTF">2024-04-03T11:26:52Z</dcterms:modified>
</cp:coreProperties>
</file>